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70" r:id="rId4"/>
    <p:sldId id="277" r:id="rId5"/>
    <p:sldId id="258" r:id="rId6"/>
    <p:sldId id="273" r:id="rId7"/>
    <p:sldId id="259" r:id="rId8"/>
    <p:sldId id="271" r:id="rId9"/>
    <p:sldId id="261" r:id="rId10"/>
    <p:sldId id="267" r:id="rId11"/>
    <p:sldId id="260" r:id="rId12"/>
    <p:sldId id="272" r:id="rId13"/>
    <p:sldId id="262" r:id="rId14"/>
    <p:sldId id="282" r:id="rId15"/>
    <p:sldId id="263" r:id="rId16"/>
    <p:sldId id="264" r:id="rId17"/>
    <p:sldId id="275" r:id="rId18"/>
    <p:sldId id="283" r:id="rId19"/>
    <p:sldId id="265" r:id="rId20"/>
    <p:sldId id="276" r:id="rId21"/>
    <p:sldId id="274" r:id="rId2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91C18"/>
    <a:srgbClr val="008000"/>
    <a:srgbClr val="800000"/>
    <a:srgbClr val="FF0000"/>
    <a:srgbClr val="FF6666"/>
    <a:srgbClr val="EAEAEA"/>
    <a:srgbClr val="66FFCC"/>
    <a:srgbClr val="FFAD8E"/>
    <a:srgbClr val="B3B3B3"/>
    <a:srgbClr val="80808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396" autoAdjust="0"/>
    <p:restoredTop sz="96926" autoAdjust="0"/>
  </p:normalViewPr>
  <p:slideViewPr>
    <p:cSldViewPr snapToGrid="0" snapToObjects="1">
      <p:cViewPr>
        <p:scale>
          <a:sx n="103" d="100"/>
          <a:sy n="103" d="100"/>
        </p:scale>
        <p:origin x="-1368" y="-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interSettings" Target="printerSettings/printerSettings1.bin"/><Relationship Id="rId25" Type="http://schemas.openxmlformats.org/officeDocument/2006/relationships/presProps" Target="presProps.xml"/><Relationship Id="rId26" Type="http://schemas.openxmlformats.org/officeDocument/2006/relationships/viewProps" Target="viewProps.xml"/><Relationship Id="rId27" Type="http://schemas.openxmlformats.org/officeDocument/2006/relationships/theme" Target="theme/theme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jpeg>
</file>

<file path=ppt/media/image12.png>
</file>

<file path=ppt/media/image13.jpeg>
</file>

<file path=ppt/media/image14.png>
</file>

<file path=ppt/media/image15.jpeg>
</file>

<file path=ppt/media/image16.jpeg>
</file>

<file path=ppt/media/image17.png>
</file>

<file path=ppt/media/image18.jpg>
</file>

<file path=ppt/media/image19.png>
</file>

<file path=ppt/media/image2.jpg>
</file>

<file path=ppt/media/image20.jpe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508218-B5D4-E74B-A931-DA8EC516F580}" type="datetimeFigureOut">
              <a:rPr lang="en-US" smtClean="0"/>
              <a:t>9/25/18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2D73AD-C3D6-A744-8E56-4BCF347841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8553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4392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1200" b="1" dirty="0" err="1" smtClean="0">
                <a:solidFill>
                  <a:schemeClr val="accent1"/>
                </a:solidFill>
                <a:latin typeface="Garamond"/>
                <a:cs typeface="Garamond"/>
              </a:rPr>
              <a:t>Mean</a:t>
            </a:r>
            <a:r>
              <a:rPr lang="de-DE" sz="1200" b="1" dirty="0" smtClean="0">
                <a:solidFill>
                  <a:schemeClr val="accent1"/>
                </a:solidFill>
                <a:latin typeface="Garamond"/>
                <a:cs typeface="Garamond"/>
              </a:rPr>
              <a:t> %</a:t>
            </a:r>
            <a:r>
              <a:rPr lang="de-DE" sz="1200" b="1" baseline="0" dirty="0" smtClean="0">
                <a:solidFill>
                  <a:schemeClr val="accent1"/>
                </a:solidFill>
                <a:latin typeface="Garamond"/>
                <a:cs typeface="Garamond"/>
              </a:rPr>
              <a:t> </a:t>
            </a:r>
            <a:r>
              <a:rPr lang="de-DE" sz="1200" b="1" baseline="0" dirty="0" err="1" smtClean="0">
                <a:solidFill>
                  <a:schemeClr val="accent1"/>
                </a:solidFill>
                <a:latin typeface="Garamond"/>
                <a:cs typeface="Garamond"/>
              </a:rPr>
              <a:t>Survival</a:t>
            </a:r>
            <a:r>
              <a:rPr lang="de-DE" sz="1200" b="1" baseline="0" dirty="0" smtClean="0">
                <a:solidFill>
                  <a:schemeClr val="accent1"/>
                </a:solidFill>
                <a:latin typeface="Garamond"/>
                <a:cs typeface="Garamond"/>
              </a:rPr>
              <a:t> juvenile -&gt; Post Set </a:t>
            </a:r>
            <a:endParaRPr lang="de-DE" sz="1200" b="1" dirty="0" smtClean="0">
              <a:solidFill>
                <a:schemeClr val="accent1"/>
              </a:solidFill>
              <a:latin typeface="Garamond"/>
              <a:cs typeface="Garamond"/>
            </a:endParaRPr>
          </a:p>
          <a:p>
            <a:endParaRPr lang="de-DE" sz="1200" b="1" dirty="0" smtClean="0">
              <a:solidFill>
                <a:schemeClr val="accent1"/>
              </a:solidFill>
              <a:latin typeface="Garamond"/>
              <a:cs typeface="Garamond"/>
            </a:endParaRPr>
          </a:p>
          <a:p>
            <a:r>
              <a:rPr lang="de-DE" sz="1200" b="1" dirty="0" err="1" smtClean="0">
                <a:solidFill>
                  <a:schemeClr val="accent1"/>
                </a:solidFill>
                <a:latin typeface="Garamond"/>
                <a:cs typeface="Garamond"/>
              </a:rPr>
              <a:t>Ambient</a:t>
            </a:r>
            <a:r>
              <a:rPr lang="de-DE" sz="1200" b="1" dirty="0" smtClean="0">
                <a:solidFill>
                  <a:schemeClr val="accent1"/>
                </a:solidFill>
                <a:latin typeface="Garamond"/>
                <a:cs typeface="Garamond"/>
              </a:rPr>
              <a:t> -10      9.37</a:t>
            </a:r>
          </a:p>
          <a:p>
            <a:r>
              <a:rPr lang="de-DE" sz="1200" b="1" dirty="0" smtClean="0">
                <a:solidFill>
                  <a:schemeClr val="accent1"/>
                </a:solidFill>
                <a:latin typeface="Garamond"/>
                <a:cs typeface="Garamond"/>
              </a:rPr>
              <a:t>Low</a:t>
            </a:r>
            <a:r>
              <a:rPr lang="de-DE" sz="1200" b="1" baseline="0" dirty="0" smtClean="0">
                <a:solidFill>
                  <a:schemeClr val="accent1"/>
                </a:solidFill>
                <a:latin typeface="Garamond"/>
                <a:cs typeface="Garamond"/>
              </a:rPr>
              <a:t>-</a:t>
            </a:r>
            <a:r>
              <a:rPr lang="de-DE" sz="1200" b="1" dirty="0" smtClean="0">
                <a:solidFill>
                  <a:schemeClr val="accent1"/>
                </a:solidFill>
                <a:latin typeface="Garamond"/>
                <a:cs typeface="Garamond"/>
              </a:rPr>
              <a:t>10              3.52</a:t>
            </a:r>
          </a:p>
          <a:p>
            <a:r>
              <a:rPr lang="de-DE" sz="1200" b="1" dirty="0" smtClean="0">
                <a:solidFill>
                  <a:schemeClr val="accent1"/>
                </a:solidFill>
                <a:latin typeface="Garamond"/>
                <a:cs typeface="Garamond"/>
              </a:rPr>
              <a:t>Ambient-6         9.06</a:t>
            </a:r>
          </a:p>
          <a:p>
            <a:r>
              <a:rPr lang="de-DE" sz="1200" b="1" dirty="0" smtClean="0">
                <a:solidFill>
                  <a:schemeClr val="accent1"/>
                </a:solidFill>
                <a:latin typeface="Garamond"/>
                <a:cs typeface="Garamond"/>
              </a:rPr>
              <a:t>Low-6                5.03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4132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 smtClean="0">
                <a:latin typeface="Garamond"/>
                <a:cs typeface="Garamond"/>
              </a:rPr>
              <a:t>Size @ 10 months sign. lower in low pH group (</a:t>
            </a:r>
            <a:r>
              <a:rPr lang="en-US" sz="1200" dirty="0" err="1" smtClean="0">
                <a:latin typeface="Garamond"/>
                <a:cs typeface="Garamond"/>
              </a:rPr>
              <a:t>kruskal-wallis</a:t>
            </a:r>
            <a:r>
              <a:rPr lang="en-US" sz="1200" dirty="0" smtClean="0">
                <a:latin typeface="Garamond"/>
                <a:cs typeface="Garamond"/>
              </a:rPr>
              <a:t> test; </a:t>
            </a:r>
            <a:r>
              <a:rPr lang="en-US" sz="1200" dirty="0" err="1" smtClean="0">
                <a:latin typeface="Garamond"/>
                <a:cs typeface="Garamond"/>
              </a:rPr>
              <a:t>glm</a:t>
            </a:r>
            <a:r>
              <a:rPr lang="en-US" sz="1200" dirty="0" smtClean="0">
                <a:latin typeface="Garamond"/>
                <a:cs typeface="Garamond"/>
              </a:rPr>
              <a:t> with gamma dist.)</a:t>
            </a:r>
          </a:p>
          <a:p>
            <a:r>
              <a:rPr lang="en-US" sz="1200" dirty="0" smtClean="0">
                <a:latin typeface="Garamond"/>
                <a:cs typeface="Garamond"/>
              </a:rPr>
              <a:t>6C group only, as 10C-low group very low survival and bag densities different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9377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57 pouches</a:t>
            </a:r>
            <a:r>
              <a:rPr lang="en-US" baseline="0" dirty="0" smtClean="0"/>
              <a:t> per pH history, # animals deployed = 5, 10, or 15 (varied by spawn group) </a:t>
            </a:r>
            <a:endParaRPr lang="en-US" dirty="0" smtClean="0"/>
          </a:p>
          <a:p>
            <a:endParaRPr lang="de-DE" dirty="0" smtClean="0"/>
          </a:p>
          <a:p>
            <a:r>
              <a:rPr lang="de-DE" dirty="0" smtClean="0"/>
              <a:t># BAY HABITAT DEPLOYED</a:t>
            </a:r>
          </a:p>
          <a:p>
            <a:r>
              <a:rPr lang="de-DE" dirty="0" smtClean="0"/>
              <a:t># CI  B      180</a:t>
            </a:r>
          </a:p>
          <a:p>
            <a:r>
              <a:rPr lang="de-DE" dirty="0" smtClean="0"/>
              <a:t># FB  B      160</a:t>
            </a:r>
          </a:p>
          <a:p>
            <a:r>
              <a:rPr lang="de-DE" dirty="0" smtClean="0"/>
              <a:t># PG  B      161</a:t>
            </a:r>
          </a:p>
          <a:p>
            <a:r>
              <a:rPr lang="de-DE" dirty="0" smtClean="0"/>
              <a:t># SK  B      164</a:t>
            </a:r>
          </a:p>
          <a:p>
            <a:r>
              <a:rPr lang="de-DE" dirty="0" smtClean="0"/>
              <a:t># CI  E      149</a:t>
            </a:r>
          </a:p>
          <a:p>
            <a:r>
              <a:rPr lang="de-DE" dirty="0" smtClean="0"/>
              <a:t># FB  E      180</a:t>
            </a:r>
          </a:p>
          <a:p>
            <a:r>
              <a:rPr lang="de-DE" dirty="0" smtClean="0"/>
              <a:t># PG  E      144</a:t>
            </a:r>
          </a:p>
          <a:p>
            <a:r>
              <a:rPr lang="de-DE" dirty="0" smtClean="0"/>
              <a:t># SK  E      163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13961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6549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Violin plot?</a:t>
            </a:r>
          </a:p>
          <a:p>
            <a:r>
              <a:rPr lang="en-US" dirty="0" smtClean="0"/>
              <a:t>Jitter plot?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6549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MAP:</a:t>
            </a:r>
            <a:r>
              <a:rPr lang="en-US" baseline="0" dirty="0" smtClean="0"/>
              <a:t> </a:t>
            </a:r>
            <a:r>
              <a:rPr lang="en-US" dirty="0" smtClean="0"/>
              <a:t>Augmented </a:t>
            </a:r>
            <a:r>
              <a:rPr lang="en-US" dirty="0"/>
              <a:t>map of </a:t>
            </a:r>
            <a:r>
              <a:rPr lang="en-US" dirty="0" smtClean="0"/>
              <a:t>2009 Olympia </a:t>
            </a:r>
            <a:r>
              <a:rPr lang="en-US" dirty="0"/>
              <a:t>oyster survey that found some locations Olys are absent entirely or absent in the intertidal.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5872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86F11F-EC2A-4F4E-B6EA-B8510E97C5C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004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 smtClean="0"/>
              <a:t>Reaso</a:t>
            </a:r>
            <a:r>
              <a:rPr lang="en-US" baseline="0" dirty="0" smtClean="0"/>
              <a:t>n why we’re interested in exploring adult exposure is that there is an exciting and optimistic theory that a parent’s exposure to stress can make the next generation more resilient to that stress.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baseline="0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baseline="0" dirty="0" smtClean="0"/>
              <a:t>This may allow for oysters to respond more quickly to ocean acidification, rather than relying solely on classic adaptation through gene mutation and natural selection.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baseline="0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baseline="0" dirty="0" smtClean="0"/>
              <a:t>(Paper: </a:t>
            </a:r>
            <a:r>
              <a:rPr lang="en-US" baseline="0" dirty="0" err="1" smtClean="0"/>
              <a:t>putnam</a:t>
            </a:r>
            <a:r>
              <a:rPr lang="en-US" baseline="0" dirty="0" smtClean="0"/>
              <a:t> 2016? Jeremias 2018? </a:t>
            </a:r>
            <a:r>
              <a:rPr lang="en-US" baseline="0" dirty="0" err="1" smtClean="0"/>
              <a:t>Rondon</a:t>
            </a:r>
            <a:r>
              <a:rPr lang="en-US" baseline="0" dirty="0" smtClean="0"/>
              <a:t> 2017?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86F11F-EC2A-4F4E-B6EA-B8510E97C5C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004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Parker 2012:  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Parents exposed</a:t>
            </a:r>
            <a:r>
              <a:rPr lang="en-US" baseline="0" dirty="0" smtClean="0"/>
              <a:t> during reproductive conditioning 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Larvae from exposed parents larger, grew faster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Larvae exposed to low pH did OK if parent was exposed. BUT, if exposed to a secondary stressor, not OK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6808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2 adult</a:t>
            </a:r>
            <a:r>
              <a:rPr lang="en-US" baseline="0" dirty="0" smtClean="0"/>
              <a:t> cohorts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6883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8014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</a:t>
            </a:r>
            <a:r>
              <a:rPr lang="en-US" baseline="0" dirty="0" smtClean="0"/>
              <a:t> Hypothesis is that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4897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Kaplan </a:t>
            </a:r>
            <a:r>
              <a:rPr lang="en-US" dirty="0" err="1" smtClean="0"/>
              <a:t>meyer</a:t>
            </a:r>
            <a:r>
              <a:rPr lang="en-US" dirty="0" smtClean="0"/>
              <a:t> survivorship</a:t>
            </a:r>
            <a:r>
              <a:rPr lang="en-US" baseline="0" dirty="0" smtClean="0"/>
              <a:t> curve </a:t>
            </a:r>
          </a:p>
          <a:p>
            <a:r>
              <a:rPr lang="en-US" baseline="0" dirty="0" smtClean="0"/>
              <a:t>Separate plots onto 2 slides, show images of larval stage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4132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9/25/18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9/25/18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9/25/18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9/25/18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9/25/18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9/25/18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9/25/18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9/25/18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9/25/18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9/25/18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9/25/18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CD78-3C8E-49F2-8FAB-59489D168ABB}" type="datetimeFigureOut">
              <a:rPr lang="en-US" smtClean="0"/>
              <a:t>9/25/18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jp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8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jpeg"/><Relationship Id="rId5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4" Type="http://schemas.openxmlformats.org/officeDocument/2006/relationships/image" Target="../media/image16.jpeg"/><Relationship Id="rId5" Type="http://schemas.openxmlformats.org/officeDocument/2006/relationships/image" Target="../media/image18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18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0.jpe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014390"/>
            <a:ext cx="7772400" cy="1470025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Garamond"/>
                <a:cs typeface="Garamond"/>
              </a:rPr>
              <a:t>Carry</a:t>
            </a:r>
            <a:r>
              <a:rPr lang="en-US" dirty="0">
                <a:latin typeface="Garamond"/>
                <a:cs typeface="Garamond"/>
              </a:rPr>
              <a:t>-over </a:t>
            </a:r>
            <a:r>
              <a:rPr lang="en-US" dirty="0" smtClean="0">
                <a:latin typeface="Garamond"/>
                <a:cs typeface="Garamond"/>
              </a:rPr>
              <a:t>effects</a:t>
            </a:r>
            <a:r>
              <a:rPr lang="en-US" dirty="0">
                <a:latin typeface="Garamond"/>
                <a:cs typeface="Garamond"/>
              </a:rPr>
              <a:t> </a:t>
            </a:r>
            <a:r>
              <a:rPr lang="en-US" dirty="0" smtClean="0">
                <a:latin typeface="Garamond"/>
                <a:cs typeface="Garamond"/>
              </a:rPr>
              <a:t>of parental pH exposure in the Olympia oyster</a:t>
            </a:r>
            <a:endParaRPr lang="en-US" dirty="0">
              <a:latin typeface="Garamond"/>
              <a:cs typeface="Garamond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75424"/>
            <a:ext cx="6400800" cy="1809291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>
                <a:latin typeface="Garamond"/>
                <a:cs typeface="Garamond"/>
              </a:rPr>
              <a:t>Laura H Spencer</a:t>
            </a:r>
          </a:p>
          <a:p>
            <a:r>
              <a:rPr lang="en-US" dirty="0" smtClean="0">
                <a:latin typeface="Garamond"/>
                <a:cs typeface="Garamond"/>
              </a:rPr>
              <a:t>Roberts Lab</a:t>
            </a:r>
          </a:p>
          <a:p>
            <a:r>
              <a:rPr lang="en-US" dirty="0" smtClean="0">
                <a:latin typeface="Garamond"/>
                <a:cs typeface="Garamond"/>
              </a:rPr>
              <a:t>School of Aquatic and Fishery Sciences</a:t>
            </a:r>
          </a:p>
          <a:p>
            <a:r>
              <a:rPr lang="en-US" dirty="0" smtClean="0">
                <a:latin typeface="Garamond"/>
                <a:cs typeface="Garamond"/>
              </a:rPr>
              <a:t>University of Washington</a:t>
            </a:r>
          </a:p>
          <a:p>
            <a:r>
              <a:rPr lang="en-US" dirty="0" smtClean="0">
                <a:latin typeface="Garamond"/>
                <a:cs typeface="Garamond"/>
              </a:rPr>
              <a:t>NSA/PCSGA 2018</a:t>
            </a:r>
            <a:endParaRPr lang="en-US" dirty="0">
              <a:latin typeface="Garamond"/>
              <a:cs typeface="Garamond"/>
            </a:endParaRPr>
          </a:p>
        </p:txBody>
      </p:sp>
      <p:pic>
        <p:nvPicPr>
          <p:cNvPr id="4" name="Picture 3" descr="Roberts-lab-logo.png"/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811" y="5217264"/>
            <a:ext cx="1612840" cy="1416619"/>
          </a:xfrm>
          <a:prstGeom prst="rect">
            <a:avLst/>
          </a:prstGeom>
        </p:spPr>
      </p:pic>
      <p:pic>
        <p:nvPicPr>
          <p:cNvPr id="5" name="Picture 4" descr="NSF_logo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5066" y="5305384"/>
            <a:ext cx="1328499" cy="1328499"/>
          </a:xfrm>
          <a:prstGeom prst="rect">
            <a:avLst/>
          </a:prstGeom>
        </p:spPr>
      </p:pic>
      <p:pic>
        <p:nvPicPr>
          <p:cNvPr id="6" name="Picture 5" descr="safs_logo3001.png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0641" y="5305384"/>
            <a:ext cx="804147" cy="13285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01409" y="5175411"/>
            <a:ext cx="1859477" cy="77923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28705" y="5305384"/>
            <a:ext cx="1385147" cy="138514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68929" y="6018992"/>
            <a:ext cx="3086751" cy="614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00642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3254" y="232664"/>
            <a:ext cx="7738416" cy="1143000"/>
          </a:xfrm>
        </p:spPr>
        <p:txBody>
          <a:bodyPr>
            <a:normAutofit fontScale="90000"/>
          </a:bodyPr>
          <a:lstStyle/>
          <a:p>
            <a:r>
              <a:rPr lang="en-US" cap="small" dirty="0" smtClean="0">
                <a:latin typeface="Garamond"/>
                <a:cs typeface="Garamond"/>
              </a:rPr>
              <a:t>Larvae collected &amp; </a:t>
            </a:r>
            <a:br>
              <a:rPr lang="en-US" cap="small" dirty="0" smtClean="0">
                <a:latin typeface="Garamond"/>
                <a:cs typeface="Garamond"/>
              </a:rPr>
            </a:br>
            <a:r>
              <a:rPr lang="en-US" cap="small" dirty="0" smtClean="0">
                <a:latin typeface="Garamond"/>
                <a:cs typeface="Garamond"/>
              </a:rPr>
              <a:t>counted for 7 weeks</a:t>
            </a:r>
            <a:endParaRPr lang="en-US" cap="small" dirty="0">
              <a:latin typeface="Garamond"/>
              <a:cs typeface="Garamond"/>
            </a:endParaRPr>
          </a:p>
        </p:txBody>
      </p:sp>
      <p:pic>
        <p:nvPicPr>
          <p:cNvPr id="6" name="Picture 5" descr="IMG_4110.jp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67" b="3302"/>
          <a:stretch/>
        </p:blipFill>
        <p:spPr>
          <a:xfrm>
            <a:off x="1698909" y="1747877"/>
            <a:ext cx="7092527" cy="4751921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>
          <a:xfrm>
            <a:off x="719252" y="1025667"/>
            <a:ext cx="0" cy="5088741"/>
          </a:xfrm>
          <a:prstGeom prst="straightConnector1">
            <a:avLst/>
          </a:prstGeom>
          <a:ln w="7620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ounded Rectangle 12"/>
          <p:cNvSpPr/>
          <p:nvPr/>
        </p:nvSpPr>
        <p:spPr>
          <a:xfrm>
            <a:off x="221284" y="1453332"/>
            <a:ext cx="995936" cy="522289"/>
          </a:xfrm>
          <a:prstGeom prst="roundRect">
            <a:avLst/>
          </a:prstGeom>
          <a:solidFill>
            <a:srgbClr val="B3B3B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1"/>
                </a:solidFill>
                <a:latin typeface="Garamond"/>
                <a:cs typeface="Garamond"/>
              </a:rPr>
              <a:t>pH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221808" y="5052876"/>
            <a:ext cx="995936" cy="522289"/>
          </a:xfrm>
          <a:prstGeom prst="roundRect">
            <a:avLst/>
          </a:prstGeom>
          <a:solidFill>
            <a:srgbClr val="8EB4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1"/>
                </a:solidFill>
                <a:latin typeface="Garamond"/>
                <a:cs typeface="Garamond"/>
              </a:rPr>
              <a:t>pH</a:t>
            </a:r>
          </a:p>
        </p:txBody>
      </p:sp>
      <p:sp>
        <p:nvSpPr>
          <p:cNvPr id="15" name="Oval 14"/>
          <p:cNvSpPr/>
          <p:nvPr/>
        </p:nvSpPr>
        <p:spPr>
          <a:xfrm>
            <a:off x="221808" y="4103481"/>
            <a:ext cx="995936" cy="721784"/>
          </a:xfrm>
          <a:prstGeom prst="ellipse">
            <a:avLst/>
          </a:prstGeom>
          <a:solidFill>
            <a:srgbClr val="8EB4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50000"/>
              </a:lnSpc>
            </a:pPr>
            <a:r>
              <a:rPr lang="en-US" sz="1600" b="1" dirty="0" smtClean="0">
                <a:solidFill>
                  <a:srgbClr val="000000"/>
                </a:solidFill>
                <a:latin typeface="Garamond"/>
                <a:cs typeface="Garamond"/>
              </a:rPr>
              <a:t>Grow</a:t>
            </a:r>
            <a:endParaRPr lang="en-US" sz="1600" b="1" dirty="0">
              <a:solidFill>
                <a:srgbClr val="000000"/>
              </a:solidFill>
              <a:latin typeface="Garamond"/>
              <a:cs typeface="Garamond"/>
            </a:endParaRPr>
          </a:p>
        </p:txBody>
      </p:sp>
      <p:sp>
        <p:nvSpPr>
          <p:cNvPr id="16" name="Oval 15"/>
          <p:cNvSpPr/>
          <p:nvPr/>
        </p:nvSpPr>
        <p:spPr>
          <a:xfrm>
            <a:off x="157119" y="2232355"/>
            <a:ext cx="1099904" cy="721784"/>
          </a:xfrm>
          <a:prstGeom prst="ellipse">
            <a:avLst/>
          </a:prstGeom>
          <a:solidFill>
            <a:srgbClr val="B3B3B3"/>
          </a:solidFill>
          <a:ln w="76200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sz="1600" b="1" dirty="0" smtClean="0">
                <a:solidFill>
                  <a:srgbClr val="000000"/>
                </a:solidFill>
                <a:latin typeface="Garamond"/>
                <a:cs typeface="Garamond"/>
              </a:rPr>
              <a:t>Spawn &amp;   collect</a:t>
            </a:r>
            <a:endParaRPr lang="en-US" sz="1600" b="1" dirty="0">
              <a:solidFill>
                <a:srgbClr val="000000"/>
              </a:solidFill>
              <a:latin typeface="Garamond"/>
              <a:cs typeface="Garamond"/>
            </a:endParaRPr>
          </a:p>
        </p:txBody>
      </p:sp>
      <p:sp>
        <p:nvSpPr>
          <p:cNvPr id="17" name="Oval 16"/>
          <p:cNvSpPr/>
          <p:nvPr/>
        </p:nvSpPr>
        <p:spPr>
          <a:xfrm>
            <a:off x="221808" y="3174733"/>
            <a:ext cx="995936" cy="721784"/>
          </a:xfrm>
          <a:prstGeom prst="ellipse">
            <a:avLst/>
          </a:prstGeom>
          <a:solidFill>
            <a:srgbClr val="8EB4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50000"/>
              </a:lnSpc>
            </a:pPr>
            <a:r>
              <a:rPr lang="en-US" sz="1600" b="1" dirty="0" smtClean="0">
                <a:solidFill>
                  <a:srgbClr val="000000"/>
                </a:solidFill>
                <a:latin typeface="Garamond"/>
                <a:cs typeface="Garamond"/>
              </a:rPr>
              <a:t>Rear</a:t>
            </a:r>
            <a:endParaRPr lang="en-US" sz="1600" b="1" dirty="0">
              <a:solidFill>
                <a:srgbClr val="000000"/>
              </a:solidFill>
              <a:latin typeface="Garamond"/>
              <a:cs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18767699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88612" y="318186"/>
            <a:ext cx="6343527" cy="880087"/>
          </a:xfrm>
        </p:spPr>
        <p:txBody>
          <a:bodyPr>
            <a:normAutofit fontScale="90000"/>
          </a:bodyPr>
          <a:lstStyle/>
          <a:p>
            <a:r>
              <a:rPr lang="en-US" sz="3600" cap="small" dirty="0" smtClean="0">
                <a:latin typeface="Garamond"/>
                <a:cs typeface="Garamond"/>
              </a:rPr>
              <a:t>No pH effect on larval production or timing </a:t>
            </a:r>
            <a:endParaRPr lang="en-US" sz="3600" cap="small" dirty="0">
              <a:latin typeface="Garamond"/>
              <a:cs typeface="Garamond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719252" y="1025667"/>
            <a:ext cx="0" cy="5088741"/>
          </a:xfrm>
          <a:prstGeom prst="straightConnector1">
            <a:avLst/>
          </a:prstGeom>
          <a:ln w="7620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ounded Rectangle 5"/>
          <p:cNvSpPr/>
          <p:nvPr/>
        </p:nvSpPr>
        <p:spPr>
          <a:xfrm>
            <a:off x="221284" y="1453332"/>
            <a:ext cx="995936" cy="522289"/>
          </a:xfrm>
          <a:prstGeom prst="roundRect">
            <a:avLst/>
          </a:prstGeom>
          <a:solidFill>
            <a:srgbClr val="B3B3B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1"/>
                </a:solidFill>
                <a:latin typeface="Garamond"/>
                <a:cs typeface="Garamond"/>
              </a:rPr>
              <a:t>pH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221808" y="5052876"/>
            <a:ext cx="995936" cy="522289"/>
          </a:xfrm>
          <a:prstGeom prst="roundRect">
            <a:avLst/>
          </a:prstGeom>
          <a:solidFill>
            <a:srgbClr val="8EB4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1"/>
                </a:solidFill>
                <a:latin typeface="Garamond"/>
                <a:cs typeface="Garamond"/>
              </a:rPr>
              <a:t>pH</a:t>
            </a:r>
          </a:p>
        </p:txBody>
      </p:sp>
      <p:sp>
        <p:nvSpPr>
          <p:cNvPr id="10" name="Oval 9"/>
          <p:cNvSpPr/>
          <p:nvPr/>
        </p:nvSpPr>
        <p:spPr>
          <a:xfrm>
            <a:off x="221808" y="4103481"/>
            <a:ext cx="995936" cy="721784"/>
          </a:xfrm>
          <a:prstGeom prst="ellipse">
            <a:avLst/>
          </a:prstGeom>
          <a:solidFill>
            <a:srgbClr val="8EB4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50000"/>
              </a:lnSpc>
            </a:pPr>
            <a:r>
              <a:rPr lang="en-US" sz="1600" b="1" dirty="0" smtClean="0">
                <a:solidFill>
                  <a:srgbClr val="000000"/>
                </a:solidFill>
                <a:latin typeface="Garamond"/>
                <a:cs typeface="Garamond"/>
              </a:rPr>
              <a:t>Grow</a:t>
            </a:r>
            <a:endParaRPr lang="en-US" sz="1600" b="1" dirty="0">
              <a:solidFill>
                <a:srgbClr val="000000"/>
              </a:solidFill>
              <a:latin typeface="Garamond"/>
              <a:cs typeface="Garamond"/>
            </a:endParaRPr>
          </a:p>
        </p:txBody>
      </p:sp>
      <p:sp>
        <p:nvSpPr>
          <p:cNvPr id="11" name="Oval 10"/>
          <p:cNvSpPr/>
          <p:nvPr/>
        </p:nvSpPr>
        <p:spPr>
          <a:xfrm>
            <a:off x="157119" y="2232355"/>
            <a:ext cx="1099904" cy="721784"/>
          </a:xfrm>
          <a:prstGeom prst="ellipse">
            <a:avLst/>
          </a:prstGeom>
          <a:solidFill>
            <a:srgbClr val="B3B3B3"/>
          </a:solidFill>
          <a:ln w="76200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sz="1600" b="1" dirty="0" smtClean="0">
                <a:solidFill>
                  <a:srgbClr val="000000"/>
                </a:solidFill>
                <a:latin typeface="Garamond"/>
                <a:cs typeface="Garamond"/>
              </a:rPr>
              <a:t>Spawn &amp;   collect</a:t>
            </a:r>
            <a:endParaRPr lang="en-US" sz="1600" b="1" dirty="0">
              <a:solidFill>
                <a:srgbClr val="000000"/>
              </a:solidFill>
              <a:latin typeface="Garamond"/>
              <a:cs typeface="Garamond"/>
            </a:endParaRPr>
          </a:p>
        </p:txBody>
      </p:sp>
      <p:sp>
        <p:nvSpPr>
          <p:cNvPr id="12" name="Oval 11"/>
          <p:cNvSpPr/>
          <p:nvPr/>
        </p:nvSpPr>
        <p:spPr>
          <a:xfrm>
            <a:off x="221808" y="3174733"/>
            <a:ext cx="995936" cy="721784"/>
          </a:xfrm>
          <a:prstGeom prst="ellipse">
            <a:avLst/>
          </a:prstGeom>
          <a:solidFill>
            <a:srgbClr val="8EB4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50000"/>
              </a:lnSpc>
            </a:pPr>
            <a:r>
              <a:rPr lang="en-US" sz="1600" b="1" dirty="0" smtClean="0">
                <a:solidFill>
                  <a:srgbClr val="000000"/>
                </a:solidFill>
                <a:latin typeface="Garamond"/>
                <a:cs typeface="Garamond"/>
              </a:rPr>
              <a:t>Rear</a:t>
            </a:r>
            <a:endParaRPr lang="en-US" sz="1600" b="1" dirty="0">
              <a:solidFill>
                <a:srgbClr val="000000"/>
              </a:solidFill>
              <a:latin typeface="Garamond"/>
              <a:cs typeface="Garamond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5807" y="1478626"/>
            <a:ext cx="7222929" cy="4772172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4315393" y="2333571"/>
            <a:ext cx="1701492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</a:rPr>
              <a:t>No Difference</a:t>
            </a:r>
            <a:endParaRPr 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87532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916" y="280766"/>
            <a:ext cx="8030054" cy="1298965"/>
          </a:xfrm>
        </p:spPr>
        <p:txBody>
          <a:bodyPr>
            <a:normAutofit fontScale="90000"/>
          </a:bodyPr>
          <a:lstStyle/>
          <a:p>
            <a:r>
              <a:rPr lang="en-US" cap="small" dirty="0" smtClean="0">
                <a:latin typeface="Garamond"/>
                <a:cs typeface="Garamond"/>
              </a:rPr>
              <a:t>Larvae reared in treatment &amp; spawning groups</a:t>
            </a:r>
            <a:endParaRPr lang="en-US" cap="small" dirty="0">
              <a:latin typeface="Garamond"/>
              <a:cs typeface="Garamond"/>
            </a:endParaRPr>
          </a:p>
        </p:txBody>
      </p:sp>
      <p:pic>
        <p:nvPicPr>
          <p:cNvPr id="3" name="Picture 2" descr="IMG_9260.jp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96" r="6922"/>
          <a:stretch/>
        </p:blipFill>
        <p:spPr>
          <a:xfrm>
            <a:off x="1400979" y="1944131"/>
            <a:ext cx="7467853" cy="3179263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>
            <a:off x="719252" y="1025667"/>
            <a:ext cx="0" cy="5088741"/>
          </a:xfrm>
          <a:prstGeom prst="straightConnector1">
            <a:avLst/>
          </a:prstGeom>
          <a:ln w="7620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11"/>
          <p:cNvSpPr/>
          <p:nvPr/>
        </p:nvSpPr>
        <p:spPr>
          <a:xfrm>
            <a:off x="221284" y="1453332"/>
            <a:ext cx="995936" cy="522289"/>
          </a:xfrm>
          <a:prstGeom prst="roundRect">
            <a:avLst/>
          </a:prstGeom>
          <a:solidFill>
            <a:srgbClr val="B3B3B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1"/>
                </a:solidFill>
                <a:latin typeface="Garamond"/>
                <a:cs typeface="Garamond"/>
              </a:rPr>
              <a:t>pH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221808" y="5052876"/>
            <a:ext cx="995936" cy="522289"/>
          </a:xfrm>
          <a:prstGeom prst="roundRect">
            <a:avLst/>
          </a:prstGeom>
          <a:solidFill>
            <a:srgbClr val="8EB4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1"/>
                </a:solidFill>
                <a:latin typeface="Garamond"/>
                <a:cs typeface="Garamond"/>
              </a:rPr>
              <a:t>pH</a:t>
            </a:r>
          </a:p>
        </p:txBody>
      </p:sp>
      <p:sp>
        <p:nvSpPr>
          <p:cNvPr id="14" name="Oval 13"/>
          <p:cNvSpPr/>
          <p:nvPr/>
        </p:nvSpPr>
        <p:spPr>
          <a:xfrm>
            <a:off x="221808" y="4103481"/>
            <a:ext cx="995936" cy="721784"/>
          </a:xfrm>
          <a:prstGeom prst="ellipse">
            <a:avLst/>
          </a:prstGeom>
          <a:solidFill>
            <a:srgbClr val="8EB4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50000"/>
              </a:lnSpc>
            </a:pPr>
            <a:r>
              <a:rPr lang="en-US" sz="1600" b="1" dirty="0" smtClean="0">
                <a:solidFill>
                  <a:srgbClr val="000000"/>
                </a:solidFill>
                <a:latin typeface="Garamond"/>
                <a:cs typeface="Garamond"/>
              </a:rPr>
              <a:t>Grow</a:t>
            </a:r>
            <a:endParaRPr lang="en-US" sz="1600" b="1" dirty="0">
              <a:solidFill>
                <a:srgbClr val="000000"/>
              </a:solidFill>
              <a:latin typeface="Garamond"/>
              <a:cs typeface="Garamond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157119" y="2232355"/>
            <a:ext cx="1099904" cy="721784"/>
          </a:xfrm>
          <a:prstGeom prst="ellipse">
            <a:avLst/>
          </a:prstGeom>
          <a:solidFill>
            <a:srgbClr val="B3B3B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sz="1600" b="1" dirty="0" smtClean="0">
                <a:solidFill>
                  <a:srgbClr val="000000"/>
                </a:solidFill>
                <a:latin typeface="Garamond"/>
                <a:cs typeface="Garamond"/>
              </a:rPr>
              <a:t>Spawn &amp;   collect</a:t>
            </a:r>
            <a:endParaRPr lang="en-US" sz="1600" b="1" dirty="0">
              <a:solidFill>
                <a:srgbClr val="000000"/>
              </a:solidFill>
              <a:latin typeface="Garamond"/>
              <a:cs typeface="Garamond"/>
            </a:endParaRPr>
          </a:p>
        </p:txBody>
      </p:sp>
      <p:sp>
        <p:nvSpPr>
          <p:cNvPr id="16" name="Oval 15"/>
          <p:cNvSpPr/>
          <p:nvPr/>
        </p:nvSpPr>
        <p:spPr>
          <a:xfrm>
            <a:off x="221808" y="3174733"/>
            <a:ext cx="995936" cy="721784"/>
          </a:xfrm>
          <a:prstGeom prst="ellipse">
            <a:avLst/>
          </a:prstGeom>
          <a:solidFill>
            <a:srgbClr val="8EB4E3"/>
          </a:solidFill>
          <a:ln w="76200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50000"/>
              </a:lnSpc>
            </a:pPr>
            <a:r>
              <a:rPr lang="en-US" sz="1600" b="1" dirty="0" smtClean="0">
                <a:solidFill>
                  <a:srgbClr val="000000"/>
                </a:solidFill>
                <a:latin typeface="Garamond"/>
                <a:cs typeface="Garamond"/>
              </a:rPr>
              <a:t>Rear</a:t>
            </a:r>
            <a:endParaRPr lang="en-US" sz="1600" b="1" dirty="0">
              <a:solidFill>
                <a:srgbClr val="000000"/>
              </a:solidFill>
              <a:latin typeface="Garamond"/>
              <a:cs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28057499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Picture 6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4512" y="982083"/>
            <a:ext cx="5173980" cy="564068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7552" y="65472"/>
            <a:ext cx="8165939" cy="941321"/>
          </a:xfrm>
        </p:spPr>
        <p:txBody>
          <a:bodyPr>
            <a:normAutofit/>
          </a:bodyPr>
          <a:lstStyle/>
          <a:p>
            <a:r>
              <a:rPr lang="en-US" sz="3600" cap="small" dirty="0" smtClean="0">
                <a:latin typeface="Garamond"/>
                <a:cs typeface="Garamond"/>
              </a:rPr>
              <a:t>Adult exposure = </a:t>
            </a:r>
            <a:r>
              <a:rPr lang="en-US" sz="2800" cap="small" dirty="0" smtClean="0">
                <a:latin typeface="Wingdings"/>
                <a:ea typeface="Wingdings"/>
                <a:cs typeface="Wingdings"/>
                <a:sym typeface="Wingdings"/>
              </a:rPr>
              <a:t></a:t>
            </a:r>
            <a:r>
              <a:rPr lang="en-US" sz="3600" cap="small" dirty="0" smtClean="0">
                <a:latin typeface="Garamond"/>
                <a:cs typeface="Garamond"/>
              </a:rPr>
              <a:t> larval survival</a:t>
            </a:r>
            <a:endParaRPr lang="en-US" sz="3600" cap="small" dirty="0">
              <a:latin typeface="Garamond"/>
              <a:cs typeface="Garamond"/>
            </a:endParaRPr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719252" y="1025667"/>
            <a:ext cx="0" cy="5088741"/>
          </a:xfrm>
          <a:prstGeom prst="straightConnector1">
            <a:avLst/>
          </a:prstGeom>
          <a:ln w="7620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221284" y="1453332"/>
            <a:ext cx="995936" cy="522289"/>
          </a:xfrm>
          <a:prstGeom prst="roundRect">
            <a:avLst/>
          </a:prstGeom>
          <a:solidFill>
            <a:srgbClr val="B3B3B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1"/>
                </a:solidFill>
                <a:latin typeface="Garamond"/>
                <a:cs typeface="Garamond"/>
              </a:rPr>
              <a:t>pH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221808" y="5052876"/>
            <a:ext cx="995936" cy="522289"/>
          </a:xfrm>
          <a:prstGeom prst="roundRect">
            <a:avLst/>
          </a:prstGeom>
          <a:solidFill>
            <a:srgbClr val="8EB4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1"/>
                </a:solidFill>
                <a:latin typeface="Garamond"/>
                <a:cs typeface="Garamond"/>
              </a:rPr>
              <a:t>pH</a:t>
            </a:r>
          </a:p>
        </p:txBody>
      </p:sp>
      <p:sp>
        <p:nvSpPr>
          <p:cNvPr id="21" name="Oval 20"/>
          <p:cNvSpPr/>
          <p:nvPr/>
        </p:nvSpPr>
        <p:spPr>
          <a:xfrm>
            <a:off x="221808" y="4103481"/>
            <a:ext cx="995936" cy="721784"/>
          </a:xfrm>
          <a:prstGeom prst="ellipse">
            <a:avLst/>
          </a:prstGeom>
          <a:solidFill>
            <a:srgbClr val="8EB4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50000"/>
              </a:lnSpc>
            </a:pPr>
            <a:r>
              <a:rPr lang="en-US" sz="1600" b="1" dirty="0" smtClean="0">
                <a:solidFill>
                  <a:srgbClr val="000000"/>
                </a:solidFill>
                <a:latin typeface="Garamond"/>
                <a:cs typeface="Garamond"/>
              </a:rPr>
              <a:t>Grow</a:t>
            </a:r>
            <a:endParaRPr lang="en-US" sz="1600" b="1" dirty="0">
              <a:solidFill>
                <a:srgbClr val="000000"/>
              </a:solidFill>
              <a:latin typeface="Garamond"/>
              <a:cs typeface="Garamond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157119" y="2232355"/>
            <a:ext cx="1099904" cy="721784"/>
          </a:xfrm>
          <a:prstGeom prst="ellipse">
            <a:avLst/>
          </a:prstGeom>
          <a:solidFill>
            <a:srgbClr val="B3B3B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sz="1600" b="1" dirty="0" smtClean="0">
                <a:solidFill>
                  <a:srgbClr val="000000"/>
                </a:solidFill>
                <a:latin typeface="Garamond"/>
                <a:cs typeface="Garamond"/>
              </a:rPr>
              <a:t>Spawn &amp;   collect</a:t>
            </a:r>
            <a:endParaRPr lang="en-US" sz="1600" b="1" dirty="0">
              <a:solidFill>
                <a:srgbClr val="000000"/>
              </a:solidFill>
              <a:latin typeface="Garamond"/>
              <a:cs typeface="Garamond"/>
            </a:endParaRPr>
          </a:p>
        </p:txBody>
      </p:sp>
      <p:sp>
        <p:nvSpPr>
          <p:cNvPr id="23" name="Oval 22"/>
          <p:cNvSpPr/>
          <p:nvPr/>
        </p:nvSpPr>
        <p:spPr>
          <a:xfrm>
            <a:off x="221808" y="3174733"/>
            <a:ext cx="995936" cy="721784"/>
          </a:xfrm>
          <a:prstGeom prst="ellipse">
            <a:avLst/>
          </a:prstGeom>
          <a:solidFill>
            <a:srgbClr val="8EB4E3"/>
          </a:solidFill>
          <a:ln w="76200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50000"/>
              </a:lnSpc>
            </a:pPr>
            <a:r>
              <a:rPr lang="en-US" sz="1600" b="1" dirty="0" smtClean="0">
                <a:solidFill>
                  <a:srgbClr val="000000"/>
                </a:solidFill>
                <a:latin typeface="Garamond"/>
                <a:cs typeface="Garamond"/>
              </a:rPr>
              <a:t>Rear</a:t>
            </a:r>
            <a:endParaRPr lang="en-US" sz="1600" b="1" dirty="0">
              <a:solidFill>
                <a:srgbClr val="000000"/>
              </a:solidFill>
              <a:latin typeface="Garamond"/>
              <a:cs typeface="Garamond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5083792" y="1839659"/>
            <a:ext cx="627104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</a:rPr>
              <a:t>***</a:t>
            </a:r>
            <a:endParaRPr lang="en-US" sz="2000" b="1" dirty="0">
              <a:solidFill>
                <a:schemeClr val="bg1"/>
              </a:solidFill>
            </a:endParaRPr>
          </a:p>
        </p:txBody>
      </p:sp>
      <p:grpSp>
        <p:nvGrpSpPr>
          <p:cNvPr id="31" name="Group 30"/>
          <p:cNvGrpSpPr/>
          <p:nvPr/>
        </p:nvGrpSpPr>
        <p:grpSpPr>
          <a:xfrm>
            <a:off x="4389380" y="2133722"/>
            <a:ext cx="842372" cy="1158119"/>
            <a:chOff x="3499202" y="2029148"/>
            <a:chExt cx="949386" cy="1254164"/>
          </a:xfrm>
        </p:grpSpPr>
        <p:cxnSp>
          <p:nvCxnSpPr>
            <p:cNvPr id="32" name="Straight Arrow Connector 31"/>
            <p:cNvCxnSpPr/>
            <p:nvPr/>
          </p:nvCxnSpPr>
          <p:spPr>
            <a:xfrm flipH="1">
              <a:off x="4235684" y="2029148"/>
              <a:ext cx="212904" cy="1254164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/>
            <p:nvPr/>
          </p:nvCxnSpPr>
          <p:spPr>
            <a:xfrm flipH="1">
              <a:off x="3499202" y="2029148"/>
              <a:ext cx="949386" cy="88140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0" name="Picture 69" descr="oyster-life-cycle.jpe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2692" y="1234462"/>
            <a:ext cx="419100" cy="317500"/>
          </a:xfrm>
          <a:prstGeom prst="rect">
            <a:avLst/>
          </a:prstGeom>
        </p:spPr>
      </p:pic>
      <p:pic>
        <p:nvPicPr>
          <p:cNvPr id="71" name="Picture 70" descr="oyster-life-cycle.jpe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2256" y="1247917"/>
            <a:ext cx="457200" cy="38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0920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3698" y="1105423"/>
            <a:ext cx="5154505" cy="532151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7552" y="65472"/>
            <a:ext cx="8165939" cy="941321"/>
          </a:xfrm>
        </p:spPr>
        <p:txBody>
          <a:bodyPr>
            <a:normAutofit/>
          </a:bodyPr>
          <a:lstStyle/>
          <a:p>
            <a:r>
              <a:rPr lang="en-US" sz="3600" cap="small" dirty="0" smtClean="0">
                <a:latin typeface="Garamond"/>
                <a:cs typeface="Garamond"/>
              </a:rPr>
              <a:t>Adult exposure = </a:t>
            </a:r>
            <a:r>
              <a:rPr lang="en-US" sz="2800" cap="small" dirty="0" smtClean="0">
                <a:latin typeface="Wingdings"/>
                <a:ea typeface="Wingdings"/>
                <a:cs typeface="Wingdings"/>
                <a:sym typeface="Wingdings"/>
              </a:rPr>
              <a:t></a:t>
            </a:r>
            <a:r>
              <a:rPr lang="en-US" sz="3600" cap="small" dirty="0" smtClean="0">
                <a:latin typeface="Garamond"/>
                <a:cs typeface="Garamond"/>
              </a:rPr>
              <a:t> larval survival</a:t>
            </a:r>
            <a:endParaRPr lang="en-US" sz="3600" cap="small" dirty="0">
              <a:latin typeface="Garamond"/>
              <a:cs typeface="Garamond"/>
            </a:endParaRPr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719252" y="1025667"/>
            <a:ext cx="0" cy="5088741"/>
          </a:xfrm>
          <a:prstGeom prst="straightConnector1">
            <a:avLst/>
          </a:prstGeom>
          <a:ln w="7620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221284" y="1453332"/>
            <a:ext cx="995936" cy="522289"/>
          </a:xfrm>
          <a:prstGeom prst="roundRect">
            <a:avLst/>
          </a:prstGeom>
          <a:solidFill>
            <a:srgbClr val="B3B3B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1"/>
                </a:solidFill>
                <a:latin typeface="Garamond"/>
                <a:cs typeface="Garamond"/>
              </a:rPr>
              <a:t>pH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221808" y="5052876"/>
            <a:ext cx="995936" cy="522289"/>
          </a:xfrm>
          <a:prstGeom prst="roundRect">
            <a:avLst/>
          </a:prstGeom>
          <a:solidFill>
            <a:srgbClr val="8EB4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1"/>
                </a:solidFill>
                <a:latin typeface="Garamond"/>
                <a:cs typeface="Garamond"/>
              </a:rPr>
              <a:t>pH</a:t>
            </a:r>
          </a:p>
        </p:txBody>
      </p:sp>
      <p:sp>
        <p:nvSpPr>
          <p:cNvPr id="21" name="Oval 20"/>
          <p:cNvSpPr/>
          <p:nvPr/>
        </p:nvSpPr>
        <p:spPr>
          <a:xfrm>
            <a:off x="221808" y="4103481"/>
            <a:ext cx="995936" cy="721784"/>
          </a:xfrm>
          <a:prstGeom prst="ellipse">
            <a:avLst/>
          </a:prstGeom>
          <a:solidFill>
            <a:srgbClr val="8EB4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50000"/>
              </a:lnSpc>
            </a:pPr>
            <a:r>
              <a:rPr lang="en-US" sz="1600" b="1" dirty="0" smtClean="0">
                <a:solidFill>
                  <a:srgbClr val="000000"/>
                </a:solidFill>
                <a:latin typeface="Garamond"/>
                <a:cs typeface="Garamond"/>
              </a:rPr>
              <a:t>Grow</a:t>
            </a:r>
            <a:endParaRPr lang="en-US" sz="1600" b="1" dirty="0">
              <a:solidFill>
                <a:srgbClr val="000000"/>
              </a:solidFill>
              <a:latin typeface="Garamond"/>
              <a:cs typeface="Garamond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157119" y="2232355"/>
            <a:ext cx="1099904" cy="721784"/>
          </a:xfrm>
          <a:prstGeom prst="ellipse">
            <a:avLst/>
          </a:prstGeom>
          <a:solidFill>
            <a:srgbClr val="B3B3B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sz="1600" b="1" dirty="0" smtClean="0">
                <a:solidFill>
                  <a:srgbClr val="000000"/>
                </a:solidFill>
                <a:latin typeface="Garamond"/>
                <a:cs typeface="Garamond"/>
              </a:rPr>
              <a:t>Spawn &amp;   collect</a:t>
            </a:r>
            <a:endParaRPr lang="en-US" sz="1600" b="1" dirty="0">
              <a:solidFill>
                <a:srgbClr val="000000"/>
              </a:solidFill>
              <a:latin typeface="Garamond"/>
              <a:cs typeface="Garamond"/>
            </a:endParaRPr>
          </a:p>
        </p:txBody>
      </p:sp>
      <p:sp>
        <p:nvSpPr>
          <p:cNvPr id="23" name="Oval 22"/>
          <p:cNvSpPr/>
          <p:nvPr/>
        </p:nvSpPr>
        <p:spPr>
          <a:xfrm>
            <a:off x="221808" y="3174733"/>
            <a:ext cx="995936" cy="721784"/>
          </a:xfrm>
          <a:prstGeom prst="ellipse">
            <a:avLst/>
          </a:prstGeom>
          <a:solidFill>
            <a:srgbClr val="8EB4E3"/>
          </a:solidFill>
          <a:ln w="76200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50000"/>
              </a:lnSpc>
            </a:pPr>
            <a:r>
              <a:rPr lang="en-US" sz="1600" b="1" dirty="0" smtClean="0">
                <a:solidFill>
                  <a:srgbClr val="000000"/>
                </a:solidFill>
                <a:latin typeface="Garamond"/>
                <a:cs typeface="Garamond"/>
              </a:rPr>
              <a:t>Rear</a:t>
            </a:r>
            <a:endParaRPr lang="en-US" sz="1600" b="1" dirty="0">
              <a:solidFill>
                <a:srgbClr val="000000"/>
              </a:solidFill>
              <a:latin typeface="Garamond"/>
              <a:cs typeface="Garamond"/>
            </a:endParaRPr>
          </a:p>
        </p:txBody>
      </p:sp>
      <p:pic>
        <p:nvPicPr>
          <p:cNvPr id="7" name="Picture 6" descr="oyster-life-cycle.jpe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70688" y="1324475"/>
            <a:ext cx="457200" cy="381000"/>
          </a:xfrm>
          <a:prstGeom prst="rect">
            <a:avLst/>
          </a:prstGeom>
        </p:spPr>
      </p:pic>
      <p:pic>
        <p:nvPicPr>
          <p:cNvPr id="8" name="Picture 7" descr="oyster-life-cycle2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9544" y="1233349"/>
            <a:ext cx="404129" cy="418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91487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7376" y="1103185"/>
            <a:ext cx="6045270" cy="551070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066" y="104754"/>
            <a:ext cx="7915176" cy="888671"/>
          </a:xfrm>
        </p:spPr>
        <p:txBody>
          <a:bodyPr>
            <a:normAutofit/>
          </a:bodyPr>
          <a:lstStyle/>
          <a:p>
            <a:r>
              <a:rPr lang="en-US" sz="3600" cap="small" dirty="0" smtClean="0">
                <a:latin typeface="Garamond"/>
                <a:cs typeface="Garamond"/>
              </a:rPr>
              <a:t>Adult exposure </a:t>
            </a:r>
            <a:r>
              <a:rPr lang="en-US" sz="3600" cap="small" dirty="0">
                <a:latin typeface="Garamond"/>
                <a:cs typeface="Garamond"/>
              </a:rPr>
              <a:t>=  </a:t>
            </a:r>
            <a:r>
              <a:rPr lang="en-US" sz="2800" cap="small" dirty="0">
                <a:latin typeface="Wingdings"/>
                <a:ea typeface="Wingdings"/>
                <a:cs typeface="Wingdings"/>
                <a:sym typeface="Wingdings"/>
              </a:rPr>
              <a:t></a:t>
            </a:r>
            <a:r>
              <a:rPr lang="en-US" sz="3600" cap="small" dirty="0">
                <a:latin typeface="Garamond"/>
                <a:cs typeface="Garamond"/>
              </a:rPr>
              <a:t> Juvenile </a:t>
            </a:r>
            <a:r>
              <a:rPr lang="en-US" sz="3600" cap="small" dirty="0" smtClean="0">
                <a:latin typeface="Garamond"/>
                <a:cs typeface="Garamond"/>
              </a:rPr>
              <a:t>size</a:t>
            </a:r>
            <a:endParaRPr lang="en-US" sz="3600" cap="small" dirty="0">
              <a:latin typeface="Garamond"/>
              <a:cs typeface="Garamond"/>
            </a:endParaRPr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719252" y="1025667"/>
            <a:ext cx="0" cy="5088741"/>
          </a:xfrm>
          <a:prstGeom prst="straightConnector1">
            <a:avLst/>
          </a:prstGeom>
          <a:ln w="7620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/>
          <p:cNvSpPr/>
          <p:nvPr/>
        </p:nvSpPr>
        <p:spPr>
          <a:xfrm>
            <a:off x="221284" y="1453332"/>
            <a:ext cx="995936" cy="522289"/>
          </a:xfrm>
          <a:prstGeom prst="roundRect">
            <a:avLst/>
          </a:prstGeom>
          <a:solidFill>
            <a:srgbClr val="B3B3B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1"/>
                </a:solidFill>
                <a:latin typeface="Garamond"/>
                <a:cs typeface="Garamond"/>
              </a:rPr>
              <a:t>pH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221808" y="5052876"/>
            <a:ext cx="995936" cy="522289"/>
          </a:xfrm>
          <a:prstGeom prst="roundRect">
            <a:avLst/>
          </a:prstGeom>
          <a:solidFill>
            <a:srgbClr val="8EB4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1"/>
                </a:solidFill>
                <a:latin typeface="Garamond"/>
                <a:cs typeface="Garamond"/>
              </a:rPr>
              <a:t>pH</a:t>
            </a:r>
          </a:p>
        </p:txBody>
      </p:sp>
      <p:sp>
        <p:nvSpPr>
          <p:cNvPr id="17" name="Oval 16"/>
          <p:cNvSpPr/>
          <p:nvPr/>
        </p:nvSpPr>
        <p:spPr>
          <a:xfrm>
            <a:off x="221808" y="4103481"/>
            <a:ext cx="995936" cy="721784"/>
          </a:xfrm>
          <a:prstGeom prst="ellipse">
            <a:avLst/>
          </a:prstGeom>
          <a:solidFill>
            <a:srgbClr val="8EB4E3"/>
          </a:solidFill>
          <a:ln w="76200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50000"/>
              </a:lnSpc>
            </a:pPr>
            <a:r>
              <a:rPr lang="en-US" sz="1600" b="1" dirty="0" smtClean="0">
                <a:solidFill>
                  <a:srgbClr val="000000"/>
                </a:solidFill>
                <a:latin typeface="Garamond"/>
                <a:cs typeface="Garamond"/>
              </a:rPr>
              <a:t>Grow</a:t>
            </a:r>
            <a:endParaRPr lang="en-US" sz="1600" b="1" dirty="0">
              <a:solidFill>
                <a:srgbClr val="000000"/>
              </a:solidFill>
              <a:latin typeface="Garamond"/>
              <a:cs typeface="Garamond"/>
            </a:endParaRPr>
          </a:p>
        </p:txBody>
      </p:sp>
      <p:sp>
        <p:nvSpPr>
          <p:cNvPr id="18" name="Oval 17"/>
          <p:cNvSpPr/>
          <p:nvPr/>
        </p:nvSpPr>
        <p:spPr>
          <a:xfrm>
            <a:off x="157119" y="2232355"/>
            <a:ext cx="1099904" cy="721784"/>
          </a:xfrm>
          <a:prstGeom prst="ellipse">
            <a:avLst/>
          </a:prstGeom>
          <a:solidFill>
            <a:srgbClr val="B3B3B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sz="1600" b="1" dirty="0" smtClean="0">
                <a:solidFill>
                  <a:srgbClr val="000000"/>
                </a:solidFill>
                <a:latin typeface="Garamond"/>
                <a:cs typeface="Garamond"/>
              </a:rPr>
              <a:t>Spawn &amp;   collect</a:t>
            </a:r>
            <a:endParaRPr lang="en-US" sz="1600" b="1" dirty="0">
              <a:solidFill>
                <a:srgbClr val="000000"/>
              </a:solidFill>
              <a:latin typeface="Garamond"/>
              <a:cs typeface="Garamond"/>
            </a:endParaRPr>
          </a:p>
        </p:txBody>
      </p:sp>
      <p:sp>
        <p:nvSpPr>
          <p:cNvPr id="19" name="Oval 18"/>
          <p:cNvSpPr/>
          <p:nvPr/>
        </p:nvSpPr>
        <p:spPr>
          <a:xfrm>
            <a:off x="221808" y="3174733"/>
            <a:ext cx="995936" cy="721784"/>
          </a:xfrm>
          <a:prstGeom prst="ellipse">
            <a:avLst/>
          </a:prstGeom>
          <a:solidFill>
            <a:srgbClr val="8EB4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50000"/>
              </a:lnSpc>
            </a:pPr>
            <a:r>
              <a:rPr lang="en-US" sz="1600" b="1" dirty="0" smtClean="0">
                <a:solidFill>
                  <a:srgbClr val="000000"/>
                </a:solidFill>
                <a:latin typeface="Garamond"/>
                <a:cs typeface="Garamond"/>
              </a:rPr>
              <a:t>Rear</a:t>
            </a:r>
            <a:endParaRPr lang="en-US" sz="1600" b="1" dirty="0">
              <a:solidFill>
                <a:srgbClr val="000000"/>
              </a:solidFill>
              <a:latin typeface="Garamond"/>
              <a:cs typeface="Garamond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838724" y="2754083"/>
            <a:ext cx="1498427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</a:rPr>
              <a:t>***</a:t>
            </a:r>
            <a:endParaRPr lang="en-US" sz="2000" b="1" dirty="0">
              <a:solidFill>
                <a:schemeClr val="bg1"/>
              </a:solidFill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4938467" y="1975620"/>
            <a:ext cx="900257" cy="978519"/>
            <a:chOff x="4078143" y="1523030"/>
            <a:chExt cx="900257" cy="978519"/>
          </a:xfrm>
        </p:grpSpPr>
        <p:cxnSp>
          <p:nvCxnSpPr>
            <p:cNvPr id="23" name="Straight Arrow Connector 22"/>
            <p:cNvCxnSpPr/>
            <p:nvPr/>
          </p:nvCxnSpPr>
          <p:spPr>
            <a:xfrm flipH="1" flipV="1">
              <a:off x="4078143" y="1523030"/>
              <a:ext cx="900257" cy="978519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>
              <a:stCxn id="20" idx="1"/>
            </p:cNvCxnSpPr>
            <p:nvPr/>
          </p:nvCxnSpPr>
          <p:spPr>
            <a:xfrm flipV="1">
              <a:off x="4978400" y="1523031"/>
              <a:ext cx="0" cy="978517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2" name="Picture 31" descr="oyster-life-cycle2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5882" y="1196991"/>
            <a:ext cx="773826" cy="801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4537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40"/>
            <a:ext cx="8229600" cy="1143000"/>
          </a:xfrm>
        </p:spPr>
        <p:txBody>
          <a:bodyPr/>
          <a:lstStyle/>
          <a:p>
            <a:r>
              <a:rPr lang="en-US" cap="small" dirty="0" smtClean="0">
                <a:latin typeface="Garamond"/>
                <a:cs typeface="Garamond"/>
              </a:rPr>
              <a:t>Juvenile deployment </a:t>
            </a:r>
            <a:endParaRPr lang="en-US" cap="small" dirty="0">
              <a:latin typeface="Garamond"/>
              <a:cs typeface="Garamond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63508" y="2232355"/>
            <a:ext cx="3090217" cy="3678089"/>
          </a:xfrm>
        </p:spPr>
        <p:txBody>
          <a:bodyPr>
            <a:normAutofit/>
          </a:bodyPr>
          <a:lstStyle/>
          <a:p>
            <a:r>
              <a:rPr lang="en-US" sz="2600" dirty="0" smtClean="0">
                <a:latin typeface="Garamond"/>
                <a:cs typeface="Garamond"/>
              </a:rPr>
              <a:t>Eelgrass (7.8 pH)</a:t>
            </a:r>
          </a:p>
          <a:p>
            <a:r>
              <a:rPr lang="en-US" sz="2600" dirty="0" err="1" smtClean="0">
                <a:latin typeface="Garamond"/>
                <a:cs typeface="Garamond"/>
              </a:rPr>
              <a:t>Unvegetated</a:t>
            </a:r>
            <a:r>
              <a:rPr lang="en-US" sz="2600" dirty="0" smtClean="0">
                <a:latin typeface="Garamond"/>
                <a:cs typeface="Garamond"/>
              </a:rPr>
              <a:t> (7.5)</a:t>
            </a:r>
          </a:p>
          <a:p>
            <a:r>
              <a:rPr lang="en-US" sz="2600" dirty="0" smtClean="0">
                <a:latin typeface="Garamond"/>
                <a:cs typeface="Garamond"/>
              </a:rPr>
              <a:t>4 </a:t>
            </a:r>
            <a:r>
              <a:rPr lang="en-US" sz="2600" dirty="0" err="1" smtClean="0">
                <a:latin typeface="Garamond"/>
                <a:cs typeface="Garamond"/>
              </a:rPr>
              <a:t>subbasins</a:t>
            </a:r>
            <a:r>
              <a:rPr lang="en-US" sz="2600" dirty="0" smtClean="0">
                <a:latin typeface="Garamond"/>
                <a:cs typeface="Garamond"/>
              </a:rPr>
              <a:t> in 	Puget Sound</a:t>
            </a:r>
          </a:p>
          <a:p>
            <a:r>
              <a:rPr lang="en-US" sz="2600" dirty="0" smtClean="0">
                <a:latin typeface="Garamond"/>
                <a:cs typeface="Garamond"/>
              </a:rPr>
              <a:t>670 oysters per parental pH history</a:t>
            </a:r>
          </a:p>
          <a:p>
            <a:r>
              <a:rPr lang="en-US" sz="2600" dirty="0" smtClean="0">
                <a:latin typeface="Garamond"/>
                <a:cs typeface="Garamond"/>
              </a:rPr>
              <a:t>3 months</a:t>
            </a:r>
          </a:p>
          <a:p>
            <a:pPr marL="0" indent="0">
              <a:buNone/>
            </a:pPr>
            <a:endParaRPr lang="en-US" sz="2600" dirty="0" smtClean="0">
              <a:latin typeface="Garamond"/>
              <a:cs typeface="Garamond"/>
            </a:endParaRPr>
          </a:p>
          <a:p>
            <a:endParaRPr lang="en-US" sz="2600" dirty="0" smtClean="0">
              <a:latin typeface="Garamond"/>
              <a:cs typeface="Garamond"/>
            </a:endParaRPr>
          </a:p>
          <a:p>
            <a:endParaRPr lang="en-US" sz="2600" dirty="0" smtClean="0">
              <a:latin typeface="Garamond"/>
              <a:cs typeface="Garamond"/>
            </a:endParaRPr>
          </a:p>
          <a:p>
            <a:endParaRPr lang="en-US" sz="2600" dirty="0">
              <a:latin typeface="Garamond"/>
              <a:cs typeface="Garamond"/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719252" y="1025667"/>
            <a:ext cx="0" cy="5088741"/>
          </a:xfrm>
          <a:prstGeom prst="straightConnector1">
            <a:avLst/>
          </a:prstGeom>
          <a:ln w="7620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ounded Rectangle 13"/>
          <p:cNvSpPr/>
          <p:nvPr/>
        </p:nvSpPr>
        <p:spPr>
          <a:xfrm>
            <a:off x="221284" y="1453332"/>
            <a:ext cx="995936" cy="522289"/>
          </a:xfrm>
          <a:prstGeom prst="roundRect">
            <a:avLst/>
          </a:prstGeom>
          <a:solidFill>
            <a:srgbClr val="B3B3B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1"/>
                </a:solidFill>
                <a:latin typeface="Garamond"/>
                <a:cs typeface="Garamond"/>
              </a:rPr>
              <a:t>pH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221808" y="5052876"/>
            <a:ext cx="995936" cy="522289"/>
          </a:xfrm>
          <a:prstGeom prst="roundRect">
            <a:avLst/>
          </a:prstGeom>
          <a:solidFill>
            <a:srgbClr val="8EB4E3"/>
          </a:solidFill>
          <a:ln w="76200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1"/>
                </a:solidFill>
                <a:latin typeface="Garamond"/>
                <a:cs typeface="Garamond"/>
              </a:rPr>
              <a:t>pH</a:t>
            </a:r>
          </a:p>
        </p:txBody>
      </p:sp>
      <p:sp>
        <p:nvSpPr>
          <p:cNvPr id="16" name="Oval 15"/>
          <p:cNvSpPr/>
          <p:nvPr/>
        </p:nvSpPr>
        <p:spPr>
          <a:xfrm>
            <a:off x="221808" y="4103481"/>
            <a:ext cx="995936" cy="721784"/>
          </a:xfrm>
          <a:prstGeom prst="ellipse">
            <a:avLst/>
          </a:prstGeom>
          <a:solidFill>
            <a:srgbClr val="8EB4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50000"/>
              </a:lnSpc>
            </a:pPr>
            <a:r>
              <a:rPr lang="en-US" sz="1600" b="1" dirty="0" smtClean="0">
                <a:solidFill>
                  <a:srgbClr val="000000"/>
                </a:solidFill>
                <a:latin typeface="Garamond"/>
                <a:cs typeface="Garamond"/>
              </a:rPr>
              <a:t>Grow</a:t>
            </a:r>
            <a:endParaRPr lang="en-US" sz="1600" b="1" dirty="0">
              <a:solidFill>
                <a:srgbClr val="000000"/>
              </a:solidFill>
              <a:latin typeface="Garamond"/>
              <a:cs typeface="Garamond"/>
            </a:endParaRPr>
          </a:p>
        </p:txBody>
      </p:sp>
      <p:sp>
        <p:nvSpPr>
          <p:cNvPr id="17" name="Oval 16"/>
          <p:cNvSpPr/>
          <p:nvPr/>
        </p:nvSpPr>
        <p:spPr>
          <a:xfrm>
            <a:off x="157119" y="2232355"/>
            <a:ext cx="1099904" cy="721784"/>
          </a:xfrm>
          <a:prstGeom prst="ellipse">
            <a:avLst/>
          </a:prstGeom>
          <a:solidFill>
            <a:srgbClr val="B3B3B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sz="1600" b="1" dirty="0" smtClean="0">
                <a:solidFill>
                  <a:srgbClr val="000000"/>
                </a:solidFill>
                <a:latin typeface="Garamond"/>
                <a:cs typeface="Garamond"/>
              </a:rPr>
              <a:t>Spawn &amp;   collect</a:t>
            </a:r>
            <a:endParaRPr lang="en-US" sz="1600" b="1" dirty="0">
              <a:solidFill>
                <a:srgbClr val="000000"/>
              </a:solidFill>
              <a:latin typeface="Garamond"/>
              <a:cs typeface="Garamond"/>
            </a:endParaRPr>
          </a:p>
        </p:txBody>
      </p:sp>
      <p:sp>
        <p:nvSpPr>
          <p:cNvPr id="18" name="Oval 17"/>
          <p:cNvSpPr/>
          <p:nvPr/>
        </p:nvSpPr>
        <p:spPr>
          <a:xfrm>
            <a:off x="221808" y="3174733"/>
            <a:ext cx="995936" cy="721784"/>
          </a:xfrm>
          <a:prstGeom prst="ellipse">
            <a:avLst/>
          </a:prstGeom>
          <a:solidFill>
            <a:srgbClr val="8EB4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50000"/>
              </a:lnSpc>
            </a:pPr>
            <a:r>
              <a:rPr lang="en-US" sz="1600" b="1" dirty="0" smtClean="0">
                <a:solidFill>
                  <a:srgbClr val="000000"/>
                </a:solidFill>
                <a:latin typeface="Garamond"/>
                <a:cs typeface="Garamond"/>
              </a:rPr>
              <a:t>Rear</a:t>
            </a:r>
            <a:endParaRPr lang="en-US" sz="1600" b="1" dirty="0">
              <a:solidFill>
                <a:srgbClr val="000000"/>
              </a:solidFill>
              <a:latin typeface="Garamond"/>
              <a:cs typeface="Garamond"/>
            </a:endParaRPr>
          </a:p>
        </p:txBody>
      </p:sp>
      <p:pic>
        <p:nvPicPr>
          <p:cNvPr id="4" name="Picture 3" descr="CIE IMG_2157.jp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13" r="9682"/>
          <a:stretch/>
        </p:blipFill>
        <p:spPr>
          <a:xfrm>
            <a:off x="4538477" y="1818895"/>
            <a:ext cx="4226715" cy="4170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7912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Picture 1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4819" y="1222930"/>
            <a:ext cx="4292355" cy="5299191"/>
          </a:xfrm>
          <a:prstGeom prst="rect">
            <a:avLst/>
          </a:prstGeom>
        </p:spPr>
      </p:pic>
      <p:cxnSp>
        <p:nvCxnSpPr>
          <p:cNvPr id="40" name="Straight Arrow Connector 39"/>
          <p:cNvCxnSpPr/>
          <p:nvPr/>
        </p:nvCxnSpPr>
        <p:spPr>
          <a:xfrm>
            <a:off x="719252" y="1025667"/>
            <a:ext cx="0" cy="5088741"/>
          </a:xfrm>
          <a:prstGeom prst="straightConnector1">
            <a:avLst/>
          </a:prstGeom>
          <a:ln w="7620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Rounded Rectangle 40"/>
          <p:cNvSpPr/>
          <p:nvPr/>
        </p:nvSpPr>
        <p:spPr>
          <a:xfrm>
            <a:off x="221284" y="1453332"/>
            <a:ext cx="995936" cy="522289"/>
          </a:xfrm>
          <a:prstGeom prst="roundRect">
            <a:avLst/>
          </a:prstGeom>
          <a:solidFill>
            <a:srgbClr val="B3B3B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1"/>
                </a:solidFill>
                <a:latin typeface="Garamond"/>
                <a:cs typeface="Garamond"/>
              </a:rPr>
              <a:t>pH</a:t>
            </a:r>
          </a:p>
        </p:txBody>
      </p:sp>
      <p:sp>
        <p:nvSpPr>
          <p:cNvPr id="42" name="Rounded Rectangle 41"/>
          <p:cNvSpPr/>
          <p:nvPr/>
        </p:nvSpPr>
        <p:spPr>
          <a:xfrm>
            <a:off x="221808" y="5052876"/>
            <a:ext cx="995936" cy="522289"/>
          </a:xfrm>
          <a:prstGeom prst="roundRect">
            <a:avLst/>
          </a:prstGeom>
          <a:solidFill>
            <a:srgbClr val="8EB4E3"/>
          </a:solidFill>
          <a:ln w="76200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1"/>
                </a:solidFill>
                <a:latin typeface="Garamond"/>
                <a:cs typeface="Garamond"/>
              </a:rPr>
              <a:t>pH</a:t>
            </a:r>
          </a:p>
        </p:txBody>
      </p:sp>
      <p:sp>
        <p:nvSpPr>
          <p:cNvPr id="43" name="Oval 42"/>
          <p:cNvSpPr/>
          <p:nvPr/>
        </p:nvSpPr>
        <p:spPr>
          <a:xfrm>
            <a:off x="221808" y="4103481"/>
            <a:ext cx="995936" cy="721784"/>
          </a:xfrm>
          <a:prstGeom prst="ellipse">
            <a:avLst/>
          </a:prstGeom>
          <a:solidFill>
            <a:srgbClr val="8EB4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50000"/>
              </a:lnSpc>
            </a:pPr>
            <a:r>
              <a:rPr lang="en-US" sz="1600" b="1" dirty="0" smtClean="0">
                <a:solidFill>
                  <a:srgbClr val="000000"/>
                </a:solidFill>
                <a:latin typeface="Garamond"/>
                <a:cs typeface="Garamond"/>
              </a:rPr>
              <a:t>Grow</a:t>
            </a:r>
            <a:endParaRPr lang="en-US" sz="1600" b="1" dirty="0">
              <a:solidFill>
                <a:srgbClr val="000000"/>
              </a:solidFill>
              <a:latin typeface="Garamond"/>
              <a:cs typeface="Garamond"/>
            </a:endParaRPr>
          </a:p>
        </p:txBody>
      </p:sp>
      <p:sp>
        <p:nvSpPr>
          <p:cNvPr id="44" name="Oval 43"/>
          <p:cNvSpPr/>
          <p:nvPr/>
        </p:nvSpPr>
        <p:spPr>
          <a:xfrm>
            <a:off x="157119" y="2232355"/>
            <a:ext cx="1099904" cy="721784"/>
          </a:xfrm>
          <a:prstGeom prst="ellipse">
            <a:avLst/>
          </a:prstGeom>
          <a:solidFill>
            <a:srgbClr val="B3B3B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sz="1600" b="1" dirty="0" smtClean="0">
                <a:solidFill>
                  <a:srgbClr val="000000"/>
                </a:solidFill>
                <a:latin typeface="Garamond"/>
                <a:cs typeface="Garamond"/>
              </a:rPr>
              <a:t>Spawn &amp;   collect</a:t>
            </a:r>
            <a:endParaRPr lang="en-US" sz="1600" b="1" dirty="0">
              <a:solidFill>
                <a:srgbClr val="000000"/>
              </a:solidFill>
              <a:latin typeface="Garamond"/>
              <a:cs typeface="Garamond"/>
            </a:endParaRPr>
          </a:p>
        </p:txBody>
      </p:sp>
      <p:sp>
        <p:nvSpPr>
          <p:cNvPr id="45" name="Oval 44"/>
          <p:cNvSpPr/>
          <p:nvPr/>
        </p:nvSpPr>
        <p:spPr>
          <a:xfrm>
            <a:off x="221808" y="3174733"/>
            <a:ext cx="995936" cy="721784"/>
          </a:xfrm>
          <a:prstGeom prst="ellipse">
            <a:avLst/>
          </a:prstGeom>
          <a:solidFill>
            <a:srgbClr val="8EB4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50000"/>
              </a:lnSpc>
            </a:pPr>
            <a:r>
              <a:rPr lang="en-US" sz="1600" b="1" dirty="0" smtClean="0">
                <a:solidFill>
                  <a:srgbClr val="000000"/>
                </a:solidFill>
                <a:latin typeface="Garamond"/>
                <a:cs typeface="Garamond"/>
              </a:rPr>
              <a:t>Rear</a:t>
            </a:r>
            <a:endParaRPr lang="en-US" sz="1600" b="1" dirty="0">
              <a:solidFill>
                <a:srgbClr val="000000"/>
              </a:solidFill>
              <a:latin typeface="Garamond"/>
              <a:cs typeface="Garamond"/>
            </a:endParaRPr>
          </a:p>
        </p:txBody>
      </p:sp>
      <p:grpSp>
        <p:nvGrpSpPr>
          <p:cNvPr id="98" name="Group 97"/>
          <p:cNvGrpSpPr/>
          <p:nvPr/>
        </p:nvGrpSpPr>
        <p:grpSpPr>
          <a:xfrm>
            <a:off x="2885139" y="2305522"/>
            <a:ext cx="776776" cy="845881"/>
            <a:chOff x="4240751" y="1224545"/>
            <a:chExt cx="365584" cy="845881"/>
          </a:xfrm>
        </p:grpSpPr>
        <p:cxnSp>
          <p:nvCxnSpPr>
            <p:cNvPr id="94" name="Straight Arrow Connector 93"/>
            <p:cNvCxnSpPr/>
            <p:nvPr/>
          </p:nvCxnSpPr>
          <p:spPr>
            <a:xfrm>
              <a:off x="4240751" y="1224545"/>
              <a:ext cx="365584" cy="406857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Arrow Connector 94"/>
            <p:cNvCxnSpPr/>
            <p:nvPr/>
          </p:nvCxnSpPr>
          <p:spPr>
            <a:xfrm flipH="1">
              <a:off x="4240751" y="1224545"/>
              <a:ext cx="0" cy="845881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5" name="TextBox 74"/>
          <p:cNvSpPr txBox="1"/>
          <p:nvPr/>
        </p:nvSpPr>
        <p:spPr>
          <a:xfrm>
            <a:off x="2581701" y="1899264"/>
            <a:ext cx="606880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</a:rPr>
              <a:t>***</a:t>
            </a:r>
            <a:endParaRPr lang="en-US" sz="2000" b="1" dirty="0">
              <a:solidFill>
                <a:schemeClr val="bg1"/>
              </a:solidFill>
            </a:endParaRPr>
          </a:p>
        </p:txBody>
      </p:sp>
      <p:sp>
        <p:nvSpPr>
          <p:cNvPr id="86" name="Content Placeholder 2"/>
          <p:cNvSpPr>
            <a:spLocks noGrp="1"/>
          </p:cNvSpPr>
          <p:nvPr>
            <p:ph idx="1"/>
          </p:nvPr>
        </p:nvSpPr>
        <p:spPr>
          <a:xfrm>
            <a:off x="6595909" y="2290621"/>
            <a:ext cx="2373340" cy="33143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>
                <a:latin typeface="Garamond"/>
                <a:cs typeface="Garamond"/>
              </a:rPr>
              <a:t>Overall mean survival between pH history:</a:t>
            </a:r>
          </a:p>
          <a:p>
            <a:pPr marL="0" indent="0">
              <a:buNone/>
            </a:pPr>
            <a:endParaRPr lang="en-US" sz="2400" dirty="0">
              <a:latin typeface="Garamond"/>
              <a:cs typeface="Garamond"/>
            </a:endParaRPr>
          </a:p>
          <a:p>
            <a:pPr marL="0" indent="0">
              <a:buNone/>
            </a:pPr>
            <a:r>
              <a:rPr lang="en-US" sz="2400" b="1" dirty="0" smtClean="0">
                <a:solidFill>
                  <a:schemeClr val="bg2">
                    <a:lumMod val="40000"/>
                    <a:lumOff val="60000"/>
                  </a:schemeClr>
                </a:solidFill>
                <a:latin typeface="Garamond"/>
                <a:cs typeface="Garamond"/>
              </a:rPr>
              <a:t>AMB PH: 27%</a:t>
            </a:r>
          </a:p>
          <a:p>
            <a:pPr marL="0" indent="0">
              <a:buNone/>
            </a:pPr>
            <a:r>
              <a:rPr lang="en-US" sz="24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Garamond"/>
                <a:cs typeface="Garamond"/>
              </a:rPr>
              <a:t>LOW PH: 44% </a:t>
            </a:r>
            <a:endParaRPr lang="en-US" sz="2400" b="1" dirty="0" smtClean="0">
              <a:solidFill>
                <a:schemeClr val="accent3">
                  <a:lumMod val="60000"/>
                  <a:lumOff val="40000"/>
                </a:schemeClr>
              </a:solidFill>
              <a:latin typeface="Garamond"/>
              <a:cs typeface="Garamond"/>
            </a:endParaRPr>
          </a:p>
          <a:p>
            <a:endParaRPr lang="en-US" sz="2400" b="1" dirty="0">
              <a:latin typeface="Garamond"/>
              <a:cs typeface="Garamond"/>
            </a:endParaRPr>
          </a:p>
        </p:txBody>
      </p:sp>
      <p:sp>
        <p:nvSpPr>
          <p:cNvPr id="126" name="Title 1"/>
          <p:cNvSpPr>
            <a:spLocks noGrp="1"/>
          </p:cNvSpPr>
          <p:nvPr>
            <p:ph type="title"/>
          </p:nvPr>
        </p:nvSpPr>
        <p:spPr>
          <a:xfrm>
            <a:off x="117841" y="85259"/>
            <a:ext cx="8919140" cy="728868"/>
          </a:xfrm>
        </p:spPr>
        <p:txBody>
          <a:bodyPr>
            <a:noAutofit/>
          </a:bodyPr>
          <a:lstStyle/>
          <a:p>
            <a:r>
              <a:rPr lang="en-US" sz="3500" cap="small" dirty="0" smtClean="0">
                <a:latin typeface="Garamond"/>
                <a:cs typeface="Garamond"/>
              </a:rPr>
              <a:t>Adult low pH exposure </a:t>
            </a:r>
            <a:r>
              <a:rPr lang="en-US" sz="3500" cap="small" dirty="0">
                <a:latin typeface="Garamond"/>
                <a:cs typeface="Garamond"/>
              </a:rPr>
              <a:t>=  </a:t>
            </a:r>
            <a:r>
              <a:rPr lang="en-US" sz="3500" cap="small" dirty="0" smtClean="0">
                <a:latin typeface="Garamond"/>
                <a:cs typeface="Garamond"/>
              </a:rPr>
              <a:t/>
            </a:r>
            <a:br>
              <a:rPr lang="en-US" sz="3500" cap="small" dirty="0" smtClean="0">
                <a:latin typeface="Garamond"/>
                <a:cs typeface="Garamond"/>
              </a:rPr>
            </a:br>
            <a:r>
              <a:rPr lang="en-US" sz="3500" cap="small" dirty="0" smtClean="0">
                <a:latin typeface="Wingdings"/>
                <a:ea typeface="Wingdings"/>
                <a:cs typeface="Wingdings"/>
                <a:sym typeface="Wingdings"/>
              </a:rPr>
              <a:t></a:t>
            </a:r>
            <a:r>
              <a:rPr lang="en-US" sz="3500" cap="small" dirty="0" smtClean="0">
                <a:latin typeface="Garamond"/>
                <a:cs typeface="Garamond"/>
                <a:sym typeface="Wingdings"/>
              </a:rPr>
              <a:t> offspring s</a:t>
            </a:r>
            <a:r>
              <a:rPr lang="en-US" sz="3500" cap="small" dirty="0" smtClean="0">
                <a:latin typeface="Garamond"/>
                <a:cs typeface="Garamond"/>
              </a:rPr>
              <a:t>urvival under stress</a:t>
            </a:r>
            <a:endParaRPr lang="en-US" sz="3500" cap="small" dirty="0">
              <a:latin typeface="Garamond"/>
              <a:cs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4580287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1991" y="1255827"/>
            <a:ext cx="6295862" cy="5192235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2792764" y="2250999"/>
            <a:ext cx="133727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 </a:t>
            </a:r>
            <a:r>
              <a:rPr lang="en-US" b="1" dirty="0" smtClean="0">
                <a:solidFill>
                  <a:schemeClr val="bg1"/>
                </a:solidFill>
              </a:rPr>
              <a:t>  p= 0.06 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4957749" y="1628226"/>
            <a:ext cx="931335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solidFill>
                  <a:schemeClr val="bg1"/>
                </a:solidFill>
              </a:rPr>
              <a:t>Not diff.</a:t>
            </a:r>
            <a:endParaRPr lang="en-US" sz="1600" b="1" dirty="0">
              <a:solidFill>
                <a:schemeClr val="bg1"/>
              </a:solidFill>
            </a:endParaRPr>
          </a:p>
        </p:txBody>
      </p:sp>
      <p:sp>
        <p:nvSpPr>
          <p:cNvPr id="33" name="Title 1"/>
          <p:cNvSpPr>
            <a:spLocks noGrp="1"/>
          </p:cNvSpPr>
          <p:nvPr>
            <p:ph type="title"/>
          </p:nvPr>
        </p:nvSpPr>
        <p:spPr>
          <a:xfrm>
            <a:off x="117841" y="171562"/>
            <a:ext cx="8919140" cy="728868"/>
          </a:xfrm>
        </p:spPr>
        <p:txBody>
          <a:bodyPr>
            <a:noAutofit/>
          </a:bodyPr>
          <a:lstStyle/>
          <a:p>
            <a:r>
              <a:rPr lang="en-US" sz="3500" cap="small" dirty="0" smtClean="0">
                <a:latin typeface="Garamond"/>
                <a:cs typeface="Garamond"/>
              </a:rPr>
              <a:t>Adult low pH exposure </a:t>
            </a:r>
            <a:r>
              <a:rPr lang="en-US" sz="3500" cap="small" dirty="0">
                <a:latin typeface="Garamond"/>
                <a:cs typeface="Garamond"/>
              </a:rPr>
              <a:t>=  </a:t>
            </a:r>
            <a:r>
              <a:rPr lang="en-US" sz="3500" cap="small" dirty="0" smtClean="0">
                <a:latin typeface="Garamond"/>
                <a:cs typeface="Garamond"/>
              </a:rPr>
              <a:t/>
            </a:r>
            <a:br>
              <a:rPr lang="en-US" sz="3500" cap="small" dirty="0" smtClean="0">
                <a:latin typeface="Garamond"/>
                <a:cs typeface="Garamond"/>
              </a:rPr>
            </a:br>
            <a:r>
              <a:rPr lang="en-US" sz="3500" cap="small" dirty="0" smtClean="0">
                <a:latin typeface="Wingdings"/>
                <a:ea typeface="Wingdings"/>
                <a:cs typeface="Wingdings"/>
                <a:sym typeface="Wingdings"/>
              </a:rPr>
              <a:t></a:t>
            </a:r>
            <a:r>
              <a:rPr lang="en-US" sz="3500" cap="small" dirty="0" smtClean="0">
                <a:latin typeface="Garamond"/>
                <a:cs typeface="Garamond"/>
                <a:sym typeface="Wingdings"/>
              </a:rPr>
              <a:t> offspring s</a:t>
            </a:r>
            <a:r>
              <a:rPr lang="en-US" sz="3500" cap="small" dirty="0" smtClean="0">
                <a:latin typeface="Garamond"/>
                <a:cs typeface="Garamond"/>
              </a:rPr>
              <a:t>urvival under stress</a:t>
            </a:r>
            <a:endParaRPr lang="en-US" sz="3500" cap="small" dirty="0">
              <a:latin typeface="Garamond"/>
              <a:cs typeface="Garamond"/>
            </a:endParaRPr>
          </a:p>
        </p:txBody>
      </p:sp>
      <p:cxnSp>
        <p:nvCxnSpPr>
          <p:cNvPr id="40" name="Straight Arrow Connector 39"/>
          <p:cNvCxnSpPr/>
          <p:nvPr/>
        </p:nvCxnSpPr>
        <p:spPr>
          <a:xfrm>
            <a:off x="719252" y="1025667"/>
            <a:ext cx="0" cy="5088741"/>
          </a:xfrm>
          <a:prstGeom prst="straightConnector1">
            <a:avLst/>
          </a:prstGeom>
          <a:ln w="7620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Rounded Rectangle 40"/>
          <p:cNvSpPr/>
          <p:nvPr/>
        </p:nvSpPr>
        <p:spPr>
          <a:xfrm>
            <a:off x="221284" y="1453332"/>
            <a:ext cx="995936" cy="522289"/>
          </a:xfrm>
          <a:prstGeom prst="roundRect">
            <a:avLst/>
          </a:prstGeom>
          <a:solidFill>
            <a:srgbClr val="B3B3B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1"/>
                </a:solidFill>
                <a:latin typeface="Garamond"/>
                <a:cs typeface="Garamond"/>
              </a:rPr>
              <a:t>pH</a:t>
            </a:r>
          </a:p>
        </p:txBody>
      </p:sp>
      <p:sp>
        <p:nvSpPr>
          <p:cNvPr id="42" name="Rounded Rectangle 41"/>
          <p:cNvSpPr/>
          <p:nvPr/>
        </p:nvSpPr>
        <p:spPr>
          <a:xfrm>
            <a:off x="221808" y="5052876"/>
            <a:ext cx="995936" cy="522289"/>
          </a:xfrm>
          <a:prstGeom prst="roundRect">
            <a:avLst/>
          </a:prstGeom>
          <a:solidFill>
            <a:srgbClr val="8EB4E3"/>
          </a:solidFill>
          <a:ln w="76200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1"/>
                </a:solidFill>
                <a:latin typeface="Garamond"/>
                <a:cs typeface="Garamond"/>
              </a:rPr>
              <a:t>pH</a:t>
            </a:r>
          </a:p>
        </p:txBody>
      </p:sp>
      <p:sp>
        <p:nvSpPr>
          <p:cNvPr id="43" name="Oval 42"/>
          <p:cNvSpPr/>
          <p:nvPr/>
        </p:nvSpPr>
        <p:spPr>
          <a:xfrm>
            <a:off x="221808" y="4103481"/>
            <a:ext cx="995936" cy="721784"/>
          </a:xfrm>
          <a:prstGeom prst="ellipse">
            <a:avLst/>
          </a:prstGeom>
          <a:solidFill>
            <a:srgbClr val="8EB4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50000"/>
              </a:lnSpc>
            </a:pPr>
            <a:r>
              <a:rPr lang="en-US" sz="1600" b="1" dirty="0" smtClean="0">
                <a:solidFill>
                  <a:srgbClr val="000000"/>
                </a:solidFill>
                <a:latin typeface="Garamond"/>
                <a:cs typeface="Garamond"/>
              </a:rPr>
              <a:t>Grow</a:t>
            </a:r>
            <a:endParaRPr lang="en-US" sz="1600" b="1" dirty="0">
              <a:solidFill>
                <a:srgbClr val="000000"/>
              </a:solidFill>
              <a:latin typeface="Garamond"/>
              <a:cs typeface="Garamond"/>
            </a:endParaRPr>
          </a:p>
        </p:txBody>
      </p:sp>
      <p:sp>
        <p:nvSpPr>
          <p:cNvPr id="44" name="Oval 43"/>
          <p:cNvSpPr/>
          <p:nvPr/>
        </p:nvSpPr>
        <p:spPr>
          <a:xfrm>
            <a:off x="157119" y="2232355"/>
            <a:ext cx="1099904" cy="721784"/>
          </a:xfrm>
          <a:prstGeom prst="ellipse">
            <a:avLst/>
          </a:prstGeom>
          <a:solidFill>
            <a:srgbClr val="B3B3B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sz="1600" b="1" dirty="0" smtClean="0">
                <a:solidFill>
                  <a:srgbClr val="000000"/>
                </a:solidFill>
                <a:latin typeface="Garamond"/>
                <a:cs typeface="Garamond"/>
              </a:rPr>
              <a:t>Spawn &amp;   collect</a:t>
            </a:r>
            <a:endParaRPr lang="en-US" sz="1600" b="1" dirty="0">
              <a:solidFill>
                <a:srgbClr val="000000"/>
              </a:solidFill>
              <a:latin typeface="Garamond"/>
              <a:cs typeface="Garamond"/>
            </a:endParaRPr>
          </a:p>
        </p:txBody>
      </p:sp>
      <p:sp>
        <p:nvSpPr>
          <p:cNvPr id="45" name="Oval 44"/>
          <p:cNvSpPr/>
          <p:nvPr/>
        </p:nvSpPr>
        <p:spPr>
          <a:xfrm>
            <a:off x="221808" y="3174733"/>
            <a:ext cx="995936" cy="721784"/>
          </a:xfrm>
          <a:prstGeom prst="ellipse">
            <a:avLst/>
          </a:prstGeom>
          <a:solidFill>
            <a:srgbClr val="8EB4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50000"/>
              </a:lnSpc>
            </a:pPr>
            <a:r>
              <a:rPr lang="en-US" sz="1600" b="1" dirty="0" smtClean="0">
                <a:solidFill>
                  <a:srgbClr val="000000"/>
                </a:solidFill>
                <a:latin typeface="Garamond"/>
                <a:cs typeface="Garamond"/>
              </a:rPr>
              <a:t>Rear</a:t>
            </a:r>
            <a:endParaRPr lang="en-US" sz="1600" b="1" dirty="0">
              <a:solidFill>
                <a:srgbClr val="000000"/>
              </a:solidFill>
              <a:latin typeface="Garamond"/>
              <a:cs typeface="Garamond"/>
            </a:endParaRPr>
          </a:p>
        </p:txBody>
      </p:sp>
      <p:grpSp>
        <p:nvGrpSpPr>
          <p:cNvPr id="99" name="Group 98"/>
          <p:cNvGrpSpPr/>
          <p:nvPr/>
        </p:nvGrpSpPr>
        <p:grpSpPr>
          <a:xfrm>
            <a:off x="3094752" y="2633403"/>
            <a:ext cx="752111" cy="1595440"/>
            <a:chOff x="4357639" y="1733231"/>
            <a:chExt cx="752111" cy="1595440"/>
          </a:xfrm>
        </p:grpSpPr>
        <p:cxnSp>
          <p:nvCxnSpPr>
            <p:cNvPr id="101" name="Straight Arrow Connector 100"/>
            <p:cNvCxnSpPr/>
            <p:nvPr/>
          </p:nvCxnSpPr>
          <p:spPr>
            <a:xfrm>
              <a:off x="4494304" y="1750937"/>
              <a:ext cx="615446" cy="1577734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Arrow Connector 101"/>
            <p:cNvCxnSpPr/>
            <p:nvPr/>
          </p:nvCxnSpPr>
          <p:spPr>
            <a:xfrm flipH="1">
              <a:off x="4357639" y="1733231"/>
              <a:ext cx="123942" cy="541330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5" name="Group 104"/>
          <p:cNvGrpSpPr/>
          <p:nvPr/>
        </p:nvGrpSpPr>
        <p:grpSpPr>
          <a:xfrm>
            <a:off x="5116818" y="1958100"/>
            <a:ext cx="772264" cy="675305"/>
            <a:chOff x="4543080" y="1713560"/>
            <a:chExt cx="772264" cy="675305"/>
          </a:xfrm>
        </p:grpSpPr>
        <p:cxnSp>
          <p:nvCxnSpPr>
            <p:cNvPr id="107" name="Straight Arrow Connector 106"/>
            <p:cNvCxnSpPr/>
            <p:nvPr/>
          </p:nvCxnSpPr>
          <p:spPr>
            <a:xfrm>
              <a:off x="4738260" y="1713560"/>
              <a:ext cx="577084" cy="436714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Arrow Connector 107"/>
            <p:cNvCxnSpPr/>
            <p:nvPr/>
          </p:nvCxnSpPr>
          <p:spPr>
            <a:xfrm flipH="1">
              <a:off x="4543080" y="1730259"/>
              <a:ext cx="195181" cy="658606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33745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61084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cap="small" dirty="0" smtClean="0">
                <a:latin typeface="Garamond"/>
                <a:cs typeface="Garamond"/>
              </a:rPr>
              <a:t>Conclusions: </a:t>
            </a:r>
            <a:br>
              <a:rPr lang="en-US" cap="small" dirty="0" smtClean="0">
                <a:latin typeface="Garamond"/>
                <a:cs typeface="Garamond"/>
              </a:rPr>
            </a:br>
            <a:r>
              <a:rPr lang="en-US" cap="small" dirty="0" smtClean="0">
                <a:latin typeface="Garamond"/>
                <a:cs typeface="Garamond"/>
              </a:rPr>
              <a:t>parents exposed to low pH </a:t>
            </a:r>
            <a:endParaRPr lang="en-US" cap="small" dirty="0">
              <a:latin typeface="Garamond"/>
              <a:cs typeface="Garamond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9834" y="1775375"/>
            <a:ext cx="6955695" cy="4586384"/>
          </a:xfrm>
        </p:spPr>
        <p:txBody>
          <a:bodyPr>
            <a:normAutofit lnSpcReduction="10000"/>
          </a:bodyPr>
          <a:lstStyle/>
          <a:p>
            <a:r>
              <a:rPr lang="en-US" u="sng" dirty="0" smtClean="0">
                <a:solidFill>
                  <a:srgbClr val="8EB4E3"/>
                </a:solidFill>
                <a:latin typeface="Garamond"/>
                <a:cs typeface="Garamond"/>
              </a:rPr>
              <a:t>An effect</a:t>
            </a:r>
          </a:p>
          <a:p>
            <a:pPr lvl="1"/>
            <a:r>
              <a:rPr lang="en-US" dirty="0" smtClean="0">
                <a:latin typeface="Garamond"/>
                <a:cs typeface="Garamond"/>
              </a:rPr>
              <a:t>Less ripe gonad </a:t>
            </a:r>
            <a:endParaRPr lang="en-US" u="sng" dirty="0" smtClean="0">
              <a:solidFill>
                <a:srgbClr val="8EB4E3"/>
              </a:solidFill>
              <a:latin typeface="Garamond"/>
              <a:cs typeface="Garamond"/>
            </a:endParaRPr>
          </a:p>
          <a:p>
            <a:r>
              <a:rPr lang="en-US" u="sng" dirty="0" smtClean="0">
                <a:solidFill>
                  <a:srgbClr val="8EB4E3"/>
                </a:solidFill>
                <a:latin typeface="Garamond"/>
                <a:cs typeface="Garamond"/>
              </a:rPr>
              <a:t>No effect</a:t>
            </a:r>
          </a:p>
          <a:p>
            <a:pPr lvl="1"/>
            <a:r>
              <a:rPr lang="en-US" dirty="0">
                <a:latin typeface="Garamond"/>
                <a:cs typeface="Garamond"/>
              </a:rPr>
              <a:t>R</a:t>
            </a:r>
            <a:r>
              <a:rPr lang="en-US" dirty="0" smtClean="0">
                <a:latin typeface="Garamond"/>
                <a:cs typeface="Garamond"/>
              </a:rPr>
              <a:t>eproductive output, timing </a:t>
            </a:r>
            <a:endParaRPr lang="en-US" u="sng" dirty="0" smtClean="0">
              <a:latin typeface="Garamond"/>
              <a:cs typeface="Garamond"/>
            </a:endParaRPr>
          </a:p>
          <a:p>
            <a:r>
              <a:rPr lang="en-US" u="sng" dirty="0" smtClean="0">
                <a:solidFill>
                  <a:srgbClr val="8EB4E3"/>
                </a:solidFill>
                <a:latin typeface="Garamond"/>
                <a:cs typeface="Garamond"/>
              </a:rPr>
              <a:t>Negative</a:t>
            </a:r>
            <a:r>
              <a:rPr lang="en-US" dirty="0" smtClean="0">
                <a:solidFill>
                  <a:srgbClr val="8EB4E3"/>
                </a:solidFill>
                <a:latin typeface="Garamond"/>
                <a:cs typeface="Garamond"/>
              </a:rPr>
              <a:t> carryover </a:t>
            </a:r>
          </a:p>
          <a:p>
            <a:pPr lvl="1"/>
            <a:r>
              <a:rPr lang="en-US" dirty="0" smtClean="0">
                <a:latin typeface="Garamond"/>
                <a:cs typeface="Garamond"/>
              </a:rPr>
              <a:t>Larval survival lower </a:t>
            </a:r>
          </a:p>
          <a:p>
            <a:pPr lvl="1"/>
            <a:r>
              <a:rPr lang="en-US" dirty="0" smtClean="0">
                <a:latin typeface="Garamond"/>
                <a:cs typeface="Garamond"/>
              </a:rPr>
              <a:t>Juveniles </a:t>
            </a:r>
            <a:r>
              <a:rPr lang="en-US" dirty="0">
                <a:latin typeface="Garamond"/>
                <a:cs typeface="Garamond"/>
              </a:rPr>
              <a:t>smaller (10 months) </a:t>
            </a:r>
          </a:p>
          <a:p>
            <a:r>
              <a:rPr lang="en-US" u="sng" dirty="0" smtClean="0">
                <a:solidFill>
                  <a:srgbClr val="8EB4E3"/>
                </a:solidFill>
                <a:latin typeface="Garamond"/>
                <a:cs typeface="Garamond"/>
              </a:rPr>
              <a:t>Positive</a:t>
            </a:r>
            <a:r>
              <a:rPr lang="en-US" dirty="0" smtClean="0">
                <a:solidFill>
                  <a:srgbClr val="8EB4E3"/>
                </a:solidFill>
                <a:latin typeface="Garamond"/>
                <a:cs typeface="Garamond"/>
              </a:rPr>
              <a:t> carry-over:</a:t>
            </a:r>
          </a:p>
          <a:p>
            <a:pPr lvl="1"/>
            <a:r>
              <a:rPr lang="en-US" dirty="0" smtClean="0">
                <a:latin typeface="Garamond"/>
                <a:cs typeface="Garamond"/>
              </a:rPr>
              <a:t>Survival higher during field deployment</a:t>
            </a:r>
          </a:p>
        </p:txBody>
      </p:sp>
    </p:spTree>
    <p:extLst>
      <p:ext uri="{BB962C8B-B14F-4D97-AF65-F5344CB8AC3E}">
        <p14:creationId xmlns:p14="http://schemas.microsoft.com/office/powerpoint/2010/main" val="17040440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93452" y="159187"/>
            <a:ext cx="5830348" cy="764405"/>
          </a:xfrm>
        </p:spPr>
        <p:txBody>
          <a:bodyPr>
            <a:normAutofit/>
          </a:bodyPr>
          <a:lstStyle/>
          <a:p>
            <a:r>
              <a:rPr lang="en-US" sz="3600" cap="small" dirty="0" smtClean="0">
                <a:latin typeface="Garamond"/>
                <a:cs typeface="Garamond"/>
              </a:rPr>
              <a:t>The Olympia oyster </a:t>
            </a:r>
            <a:endParaRPr lang="en-US" sz="3600" cap="small" dirty="0">
              <a:latin typeface="Garamond"/>
              <a:cs typeface="Garamond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6317" y="1271129"/>
            <a:ext cx="3130320" cy="5040084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>
                <a:latin typeface="Garamond"/>
                <a:cs typeface="Garamond"/>
              </a:rPr>
              <a:t>Pacific Coast’s only native oyster</a:t>
            </a:r>
          </a:p>
          <a:p>
            <a:endParaRPr lang="en-US" dirty="0" smtClean="0">
              <a:latin typeface="Garamond"/>
              <a:cs typeface="Garamond"/>
            </a:endParaRPr>
          </a:p>
          <a:p>
            <a:r>
              <a:rPr lang="en-US" dirty="0" smtClean="0">
                <a:latin typeface="Garamond"/>
                <a:cs typeface="Garamond"/>
              </a:rPr>
              <a:t>Populations are ~2% historic</a:t>
            </a:r>
          </a:p>
          <a:p>
            <a:pPr lvl="1"/>
            <a:r>
              <a:rPr lang="en-US" dirty="0" smtClean="0">
                <a:latin typeface="Garamond"/>
                <a:cs typeface="Garamond"/>
              </a:rPr>
              <a:t>Overharvest</a:t>
            </a:r>
          </a:p>
          <a:p>
            <a:pPr lvl="1"/>
            <a:r>
              <a:rPr lang="en-US" dirty="0" smtClean="0">
                <a:latin typeface="Garamond"/>
                <a:cs typeface="Garamond"/>
              </a:rPr>
              <a:t>Habitat loss </a:t>
            </a:r>
            <a:r>
              <a:rPr lang="is-IS" dirty="0" smtClean="0">
                <a:latin typeface="Garamond"/>
                <a:cs typeface="Garamond"/>
              </a:rPr>
              <a:t>…</a:t>
            </a:r>
            <a:endParaRPr lang="en-US" dirty="0" smtClean="0">
              <a:latin typeface="Garamond"/>
              <a:cs typeface="Garamond"/>
            </a:endParaRPr>
          </a:p>
          <a:p>
            <a:endParaRPr lang="en-US" dirty="0" smtClean="0">
              <a:latin typeface="Garamond"/>
              <a:cs typeface="Garamond"/>
            </a:endParaRPr>
          </a:p>
          <a:p>
            <a:r>
              <a:rPr lang="en-US" dirty="0" smtClean="0">
                <a:latin typeface="Garamond"/>
                <a:cs typeface="Garamond"/>
              </a:rPr>
              <a:t>Restoration investments along the coast</a:t>
            </a:r>
          </a:p>
          <a:p>
            <a:endParaRPr lang="en-US" dirty="0">
              <a:latin typeface="Garamond"/>
              <a:cs typeface="Garamond"/>
            </a:endParaRPr>
          </a:p>
          <a:p>
            <a:r>
              <a:rPr lang="en-US" dirty="0">
                <a:latin typeface="Garamond"/>
                <a:cs typeface="Garamond"/>
              </a:rPr>
              <a:t>New threat:  </a:t>
            </a:r>
            <a:endParaRPr lang="en-US" dirty="0" smtClean="0">
              <a:latin typeface="Garamond"/>
              <a:cs typeface="Garamond"/>
            </a:endParaRPr>
          </a:p>
          <a:p>
            <a:pPr marL="457200" lvl="1" indent="0">
              <a:buNone/>
            </a:pPr>
            <a:r>
              <a:rPr lang="en-US" sz="3200" dirty="0">
                <a:latin typeface="Garamond"/>
                <a:cs typeface="Garamond"/>
              </a:rPr>
              <a:t>o</a:t>
            </a:r>
            <a:r>
              <a:rPr lang="en-US" sz="3200" dirty="0" smtClean="0">
                <a:latin typeface="Garamond"/>
                <a:cs typeface="Garamond"/>
              </a:rPr>
              <a:t>cean acidification</a:t>
            </a:r>
          </a:p>
          <a:p>
            <a:endParaRPr lang="en-US" dirty="0" smtClean="0">
              <a:latin typeface="Garamond"/>
              <a:cs typeface="Garamond"/>
            </a:endParaRPr>
          </a:p>
          <a:p>
            <a:pPr lvl="1"/>
            <a:endParaRPr lang="en-US" dirty="0" smtClean="0">
              <a:latin typeface="Garamond"/>
              <a:cs typeface="Garamond"/>
            </a:endParaRPr>
          </a:p>
          <a:p>
            <a:endParaRPr lang="en-US" dirty="0">
              <a:latin typeface="Garamond"/>
              <a:cs typeface="Garamond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3951388" y="1051868"/>
            <a:ext cx="4919600" cy="5448059"/>
            <a:chOff x="3835927" y="885104"/>
            <a:chExt cx="4919600" cy="5448058"/>
          </a:xfrm>
        </p:grpSpPr>
        <p:grpSp>
          <p:nvGrpSpPr>
            <p:cNvPr id="6" name="Group 5"/>
            <p:cNvGrpSpPr/>
            <p:nvPr/>
          </p:nvGrpSpPr>
          <p:grpSpPr>
            <a:xfrm>
              <a:off x="3835927" y="885104"/>
              <a:ext cx="4919600" cy="5448058"/>
              <a:chOff x="3806045" y="876502"/>
              <a:chExt cx="4919600" cy="5448058"/>
            </a:xfrm>
          </p:grpSpPr>
          <p:pic>
            <p:nvPicPr>
              <p:cNvPr id="17" name="Picture 16"/>
              <p:cNvPicPr>
                <a:picLocks noChangeAspect="1"/>
              </p:cNvPicPr>
              <p:nvPr/>
            </p:nvPicPr>
            <p:blipFill rotWithShape="1">
              <a:blip r:embed="rId3"/>
              <a:srcRect l="6406" t="26898"/>
              <a:stretch/>
            </p:blipFill>
            <p:spPr>
              <a:xfrm>
                <a:off x="3806045" y="876502"/>
                <a:ext cx="4919600" cy="5448058"/>
              </a:xfrm>
              <a:prstGeom prst="rect">
                <a:avLst/>
              </a:prstGeom>
              <a:ln w="19050" cmpd="sng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</p:pic>
          <p:sp>
            <p:nvSpPr>
              <p:cNvPr id="18" name="Multiply 17"/>
              <p:cNvSpPr/>
              <p:nvPr/>
            </p:nvSpPr>
            <p:spPr>
              <a:xfrm>
                <a:off x="5334002" y="4409133"/>
                <a:ext cx="224122" cy="224122"/>
              </a:xfrm>
              <a:prstGeom prst="mathMultiply">
                <a:avLst/>
              </a:prstGeom>
              <a:solidFill>
                <a:srgbClr val="800000"/>
              </a:solidFill>
              <a:ln w="3175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Multiply 18"/>
              <p:cNvSpPr/>
              <p:nvPr/>
            </p:nvSpPr>
            <p:spPr>
              <a:xfrm>
                <a:off x="5292162" y="3306474"/>
                <a:ext cx="224122" cy="224122"/>
              </a:xfrm>
              <a:prstGeom prst="mathMultiply">
                <a:avLst/>
              </a:prstGeom>
              <a:solidFill>
                <a:srgbClr val="800000"/>
              </a:solidFill>
              <a:ln w="3175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Multiply 19"/>
              <p:cNvSpPr/>
              <p:nvPr/>
            </p:nvSpPr>
            <p:spPr>
              <a:xfrm>
                <a:off x="5626844" y="1038404"/>
                <a:ext cx="224122" cy="224122"/>
              </a:xfrm>
              <a:prstGeom prst="mathMultiply">
                <a:avLst/>
              </a:prstGeom>
              <a:solidFill>
                <a:srgbClr val="800000"/>
              </a:solidFill>
              <a:ln w="3175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Multiply 20"/>
              <p:cNvSpPr/>
              <p:nvPr/>
            </p:nvSpPr>
            <p:spPr>
              <a:xfrm>
                <a:off x="4968497" y="5735908"/>
                <a:ext cx="224122" cy="224122"/>
              </a:xfrm>
              <a:prstGeom prst="mathMultiply">
                <a:avLst/>
              </a:prstGeom>
              <a:solidFill>
                <a:srgbClr val="800000"/>
              </a:solidFill>
              <a:ln w="3175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Multiply 21"/>
              <p:cNvSpPr/>
              <p:nvPr/>
            </p:nvSpPr>
            <p:spPr>
              <a:xfrm>
                <a:off x="5102412" y="3953424"/>
                <a:ext cx="224122" cy="224122"/>
              </a:xfrm>
              <a:prstGeom prst="mathMultiply">
                <a:avLst/>
              </a:prstGeom>
              <a:solidFill>
                <a:srgbClr val="800000"/>
              </a:solidFill>
              <a:ln w="3175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Multiply 22"/>
              <p:cNvSpPr/>
              <p:nvPr/>
            </p:nvSpPr>
            <p:spPr>
              <a:xfrm>
                <a:off x="5076074" y="5918190"/>
                <a:ext cx="224122" cy="224122"/>
              </a:xfrm>
              <a:prstGeom prst="mathMultiply">
                <a:avLst/>
              </a:prstGeom>
              <a:solidFill>
                <a:srgbClr val="800000"/>
              </a:solidFill>
              <a:ln w="3175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Multiply 23"/>
              <p:cNvSpPr/>
              <p:nvPr/>
            </p:nvSpPr>
            <p:spPr>
              <a:xfrm>
                <a:off x="5207560" y="2415980"/>
                <a:ext cx="224122" cy="224122"/>
              </a:xfrm>
              <a:prstGeom prst="mathMultiply">
                <a:avLst/>
              </a:prstGeom>
              <a:solidFill>
                <a:srgbClr val="2B5259"/>
              </a:solidFill>
              <a:ln w="3175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Multiply 24"/>
              <p:cNvSpPr/>
              <p:nvPr/>
            </p:nvSpPr>
            <p:spPr>
              <a:xfrm>
                <a:off x="5260410" y="2595279"/>
                <a:ext cx="224122" cy="224122"/>
              </a:xfrm>
              <a:prstGeom prst="mathMultiply">
                <a:avLst/>
              </a:prstGeom>
              <a:solidFill>
                <a:srgbClr val="2B5259"/>
              </a:solidFill>
              <a:ln w="3175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Multiply 25"/>
              <p:cNvSpPr/>
              <p:nvPr/>
            </p:nvSpPr>
            <p:spPr>
              <a:xfrm>
                <a:off x="5295596" y="2779051"/>
                <a:ext cx="224122" cy="224122"/>
              </a:xfrm>
              <a:prstGeom prst="mathMultiply">
                <a:avLst/>
              </a:prstGeom>
              <a:solidFill>
                <a:srgbClr val="2B5259"/>
              </a:solidFill>
              <a:ln w="3175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Multiply 26"/>
              <p:cNvSpPr/>
              <p:nvPr/>
            </p:nvSpPr>
            <p:spPr>
              <a:xfrm>
                <a:off x="4699552" y="2067738"/>
                <a:ext cx="224122" cy="224122"/>
              </a:xfrm>
              <a:prstGeom prst="mathMultiply">
                <a:avLst/>
              </a:prstGeom>
              <a:solidFill>
                <a:srgbClr val="2B5259"/>
              </a:solidFill>
              <a:ln w="3175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8" name="Oval 27"/>
              <p:cNvSpPr/>
              <p:nvPr/>
            </p:nvSpPr>
            <p:spPr>
              <a:xfrm>
                <a:off x="4971485" y="2306762"/>
                <a:ext cx="104589" cy="109218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Oval 28"/>
              <p:cNvSpPr/>
              <p:nvPr/>
            </p:nvSpPr>
            <p:spPr>
              <a:xfrm>
                <a:off x="5333059" y="3026920"/>
                <a:ext cx="104589" cy="109218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Oval 29"/>
              <p:cNvSpPr/>
              <p:nvPr/>
            </p:nvSpPr>
            <p:spPr>
              <a:xfrm>
                <a:off x="5470518" y="3194261"/>
                <a:ext cx="104589" cy="109218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Oval 30"/>
              <p:cNvSpPr/>
              <p:nvPr/>
            </p:nvSpPr>
            <p:spPr>
              <a:xfrm>
                <a:off x="5234452" y="3555835"/>
                <a:ext cx="104589" cy="109218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Oval 31"/>
              <p:cNvSpPr/>
              <p:nvPr/>
            </p:nvSpPr>
            <p:spPr>
              <a:xfrm>
                <a:off x="5327088" y="3723176"/>
                <a:ext cx="104589" cy="109218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Oval 32"/>
              <p:cNvSpPr/>
              <p:nvPr/>
            </p:nvSpPr>
            <p:spPr>
              <a:xfrm>
                <a:off x="5270314" y="3875576"/>
                <a:ext cx="104589" cy="109218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Oval 33"/>
              <p:cNvSpPr/>
              <p:nvPr/>
            </p:nvSpPr>
            <p:spPr>
              <a:xfrm>
                <a:off x="4089975" y="4174396"/>
                <a:ext cx="104589" cy="109218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Oval 34"/>
              <p:cNvSpPr/>
              <p:nvPr/>
            </p:nvSpPr>
            <p:spPr>
              <a:xfrm>
                <a:off x="5168717" y="4311855"/>
                <a:ext cx="104589" cy="109218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Oval 35"/>
              <p:cNvSpPr/>
              <p:nvPr/>
            </p:nvSpPr>
            <p:spPr>
              <a:xfrm>
                <a:off x="5380881" y="4613665"/>
                <a:ext cx="104589" cy="109218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Oval 36"/>
              <p:cNvSpPr/>
              <p:nvPr/>
            </p:nvSpPr>
            <p:spPr>
              <a:xfrm>
                <a:off x="5279284" y="4751124"/>
                <a:ext cx="104589" cy="109218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Oval 37"/>
              <p:cNvSpPr/>
              <p:nvPr/>
            </p:nvSpPr>
            <p:spPr>
              <a:xfrm>
                <a:off x="5297215" y="4918465"/>
                <a:ext cx="104589" cy="109218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Oval 38"/>
              <p:cNvSpPr/>
              <p:nvPr/>
            </p:nvSpPr>
            <p:spPr>
              <a:xfrm>
                <a:off x="5180677" y="5070865"/>
                <a:ext cx="104589" cy="109218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Oval 39"/>
              <p:cNvSpPr/>
              <p:nvPr/>
            </p:nvSpPr>
            <p:spPr>
              <a:xfrm>
                <a:off x="5049198" y="5238206"/>
                <a:ext cx="104589" cy="109218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Oval 40"/>
              <p:cNvSpPr/>
              <p:nvPr/>
            </p:nvSpPr>
            <p:spPr>
              <a:xfrm>
                <a:off x="5321126" y="5405547"/>
                <a:ext cx="104589" cy="109218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Oval 41"/>
              <p:cNvSpPr/>
              <p:nvPr/>
            </p:nvSpPr>
            <p:spPr>
              <a:xfrm>
                <a:off x="5219529" y="5602770"/>
                <a:ext cx="104589" cy="109218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" name="Group 6"/>
            <p:cNvGrpSpPr/>
            <p:nvPr/>
          </p:nvGrpSpPr>
          <p:grpSpPr>
            <a:xfrm>
              <a:off x="6869863" y="979763"/>
              <a:ext cx="1885664" cy="1518580"/>
              <a:chOff x="188691" y="4654685"/>
              <a:chExt cx="2386855" cy="1922203"/>
            </a:xfrm>
          </p:grpSpPr>
          <p:sp>
            <p:nvSpPr>
              <p:cNvPr id="8" name="Rectangle 7"/>
              <p:cNvSpPr/>
              <p:nvPr/>
            </p:nvSpPr>
            <p:spPr>
              <a:xfrm>
                <a:off x="188691" y="4654685"/>
                <a:ext cx="2186817" cy="192220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/>
              </a:p>
            </p:txBody>
          </p:sp>
          <p:grpSp>
            <p:nvGrpSpPr>
              <p:cNvPr id="9" name="Group 8"/>
              <p:cNvGrpSpPr/>
              <p:nvPr/>
            </p:nvGrpSpPr>
            <p:grpSpPr>
              <a:xfrm>
                <a:off x="254595" y="4759725"/>
                <a:ext cx="2320951" cy="1747556"/>
                <a:chOff x="425726" y="1694201"/>
                <a:chExt cx="2765666" cy="2030688"/>
              </a:xfrm>
            </p:grpSpPr>
            <p:grpSp>
              <p:nvGrpSpPr>
                <p:cNvPr id="10" name="Group 9"/>
                <p:cNvGrpSpPr/>
                <p:nvPr/>
              </p:nvGrpSpPr>
              <p:grpSpPr>
                <a:xfrm>
                  <a:off x="425726" y="1694201"/>
                  <a:ext cx="2765666" cy="2030688"/>
                  <a:chOff x="327158" y="3662110"/>
                  <a:chExt cx="2765666" cy="2030688"/>
                </a:xfrm>
              </p:grpSpPr>
              <p:sp>
                <p:nvSpPr>
                  <p:cNvPr id="12" name="TextBox 11"/>
                  <p:cNvSpPr txBox="1"/>
                  <p:nvPr/>
                </p:nvSpPr>
                <p:spPr>
                  <a:xfrm>
                    <a:off x="1060824" y="3671101"/>
                    <a:ext cx="1763060" cy="475333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>
                      <a:lnSpc>
                        <a:spcPct val="80000"/>
                      </a:lnSpc>
                    </a:pPr>
                    <a:r>
                      <a:rPr lang="en-US" b="1" dirty="0" smtClean="0">
                        <a:solidFill>
                          <a:srgbClr val="800000"/>
                        </a:solidFill>
                      </a:rPr>
                      <a:t>All Absent</a:t>
                    </a:r>
                    <a:endParaRPr lang="en-US" b="1" dirty="0">
                      <a:solidFill>
                        <a:srgbClr val="800000"/>
                      </a:solidFill>
                    </a:endParaRPr>
                  </a:p>
                </p:txBody>
              </p:sp>
              <p:sp>
                <p:nvSpPr>
                  <p:cNvPr id="13" name="Multiply 12"/>
                  <p:cNvSpPr/>
                  <p:nvPr/>
                </p:nvSpPr>
                <p:spPr>
                  <a:xfrm>
                    <a:off x="327158" y="4377775"/>
                    <a:ext cx="470657" cy="470657"/>
                  </a:xfrm>
                  <a:prstGeom prst="mathMultiply">
                    <a:avLst/>
                  </a:prstGeom>
                  <a:solidFill>
                    <a:schemeClr val="accent5">
                      <a:lumMod val="50000"/>
                    </a:schemeClr>
                  </a:solidFill>
                  <a:ln w="3175" cmpd="sng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>
                      <a:lnSpc>
                        <a:spcPct val="80000"/>
                      </a:lnSpc>
                    </a:pPr>
                    <a:endParaRPr lang="en-US" sz="1400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14" name="TextBox 13"/>
                  <p:cNvSpPr txBox="1"/>
                  <p:nvPr/>
                </p:nvSpPr>
                <p:spPr>
                  <a:xfrm>
                    <a:off x="1060824" y="4274670"/>
                    <a:ext cx="2032000" cy="80127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>
                      <a:lnSpc>
                        <a:spcPct val="80000"/>
                      </a:lnSpc>
                    </a:pPr>
                    <a:r>
                      <a:rPr lang="en-US" b="1" dirty="0" smtClean="0">
                        <a:solidFill>
                          <a:schemeClr val="accent5">
                            <a:lumMod val="75000"/>
                          </a:schemeClr>
                        </a:solidFill>
                      </a:rPr>
                      <a:t>Intertidal Absent</a:t>
                    </a:r>
                    <a:endParaRPr lang="en-US" b="1" dirty="0">
                      <a:solidFill>
                        <a:schemeClr val="accent5">
                          <a:lumMod val="75000"/>
                        </a:schemeClr>
                      </a:solidFill>
                    </a:endParaRPr>
                  </a:p>
                </p:txBody>
              </p:sp>
              <p:sp>
                <p:nvSpPr>
                  <p:cNvPr id="15" name="Multiply 14"/>
                  <p:cNvSpPr/>
                  <p:nvPr/>
                </p:nvSpPr>
                <p:spPr>
                  <a:xfrm>
                    <a:off x="336080" y="3662110"/>
                    <a:ext cx="470657" cy="470657"/>
                  </a:xfrm>
                  <a:prstGeom prst="mathMultiply">
                    <a:avLst/>
                  </a:prstGeom>
                  <a:solidFill>
                    <a:srgbClr val="800000"/>
                  </a:solidFill>
                  <a:ln w="3175" cmpd="sng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>
                      <a:lnSpc>
                        <a:spcPct val="80000"/>
                      </a:lnSpc>
                    </a:pPr>
                    <a:endParaRPr lang="en-US" sz="1400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16" name="TextBox 15"/>
                  <p:cNvSpPr txBox="1"/>
                  <p:nvPr/>
                </p:nvSpPr>
                <p:spPr>
                  <a:xfrm>
                    <a:off x="1060824" y="5217465"/>
                    <a:ext cx="2032000" cy="475333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>
                      <a:lnSpc>
                        <a:spcPct val="80000"/>
                      </a:lnSpc>
                    </a:pPr>
                    <a:r>
                      <a:rPr lang="en-US" b="1" dirty="0" smtClean="0">
                        <a:solidFill>
                          <a:schemeClr val="accent2"/>
                        </a:solidFill>
                      </a:rPr>
                      <a:t>Present</a:t>
                    </a:r>
                    <a:endParaRPr lang="en-US" b="1" dirty="0">
                      <a:solidFill>
                        <a:schemeClr val="accent2"/>
                      </a:solidFill>
                    </a:endParaRPr>
                  </a:p>
                </p:txBody>
              </p:sp>
            </p:grpSp>
            <p:sp>
              <p:nvSpPr>
                <p:cNvPr id="11" name="Oval 10"/>
                <p:cNvSpPr/>
                <p:nvPr/>
              </p:nvSpPr>
              <p:spPr>
                <a:xfrm>
                  <a:off x="494412" y="3311629"/>
                  <a:ext cx="327352" cy="34184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80000"/>
                    </a:lnSpc>
                  </a:pPr>
                  <a:endParaRPr lang="en-US" sz="1400"/>
                </a:p>
              </p:txBody>
            </p:sp>
          </p:grpSp>
        </p:grpSp>
      </p:grpSp>
      <p:sp>
        <p:nvSpPr>
          <p:cNvPr id="43" name="TextBox 42"/>
          <p:cNvSpPr txBox="1"/>
          <p:nvPr/>
        </p:nvSpPr>
        <p:spPr>
          <a:xfrm>
            <a:off x="5634892" y="6487610"/>
            <a:ext cx="35379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 smtClean="0">
                <a:solidFill>
                  <a:schemeClr val="bg2">
                    <a:lumMod val="40000"/>
                    <a:lumOff val="60000"/>
                  </a:schemeClr>
                </a:solidFill>
                <a:latin typeface="Century Gothic"/>
                <a:cs typeface="Century Gothic"/>
              </a:rPr>
              <a:t>Adapted from Polson &amp; </a:t>
            </a:r>
            <a:r>
              <a:rPr lang="en-US" sz="1400" i="1" dirty="0" err="1" smtClean="0">
                <a:solidFill>
                  <a:schemeClr val="bg2">
                    <a:lumMod val="40000"/>
                    <a:lumOff val="60000"/>
                  </a:schemeClr>
                </a:solidFill>
                <a:latin typeface="Century Gothic"/>
                <a:cs typeface="Century Gothic"/>
              </a:rPr>
              <a:t>Zacherl</a:t>
            </a:r>
            <a:r>
              <a:rPr lang="en-US" sz="1400" i="1" dirty="0" smtClean="0">
                <a:solidFill>
                  <a:schemeClr val="bg2">
                    <a:lumMod val="40000"/>
                    <a:lumOff val="60000"/>
                  </a:schemeClr>
                </a:solidFill>
                <a:latin typeface="Century Gothic"/>
                <a:cs typeface="Century Gothic"/>
              </a:rPr>
              <a:t>, 2009</a:t>
            </a:r>
            <a:endParaRPr lang="en-US" sz="1400" i="1" dirty="0">
              <a:solidFill>
                <a:schemeClr val="bg2">
                  <a:lumMod val="40000"/>
                  <a:lumOff val="60000"/>
                </a:schemeClr>
              </a:solidFill>
              <a:latin typeface="Century Gothic"/>
              <a:cs typeface="Century Gothic"/>
            </a:endParaRPr>
          </a:p>
        </p:txBody>
      </p:sp>
    </p:spTree>
    <p:extLst>
      <p:ext uri="{BB962C8B-B14F-4D97-AF65-F5344CB8AC3E}">
        <p14:creationId xmlns:p14="http://schemas.microsoft.com/office/powerpoint/2010/main" val="27652458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8740" y="1954759"/>
            <a:ext cx="8014080" cy="3733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latin typeface="Garamond"/>
                <a:cs typeface="Garamond"/>
              </a:rPr>
              <a:t>Explore mechanisms </a:t>
            </a:r>
            <a:r>
              <a:rPr lang="is-IS" dirty="0" smtClean="0">
                <a:latin typeface="Garamond"/>
                <a:cs typeface="Garamond"/>
              </a:rPr>
              <a:t>… </a:t>
            </a:r>
          </a:p>
          <a:p>
            <a:r>
              <a:rPr lang="en-US" dirty="0" smtClean="0">
                <a:latin typeface="Garamond"/>
                <a:cs typeface="Garamond"/>
              </a:rPr>
              <a:t>Gene expression in gonad, newly released larvae</a:t>
            </a:r>
          </a:p>
          <a:p>
            <a:r>
              <a:rPr lang="en-US" dirty="0" smtClean="0">
                <a:latin typeface="Garamond"/>
                <a:cs typeface="Garamond"/>
              </a:rPr>
              <a:t>Different response to acute low pH shock if parent was exposed?  </a:t>
            </a:r>
          </a:p>
          <a:p>
            <a:r>
              <a:rPr lang="en-US" dirty="0" smtClean="0">
                <a:latin typeface="Garamond"/>
                <a:cs typeface="Garamond"/>
              </a:rPr>
              <a:t>Genetic and/or epigenetic? (see </a:t>
            </a:r>
            <a:r>
              <a:rPr lang="en-US" dirty="0" err="1" smtClean="0">
                <a:latin typeface="Garamond"/>
                <a:cs typeface="Garamond"/>
              </a:rPr>
              <a:t>Yaamini’s</a:t>
            </a:r>
            <a:r>
              <a:rPr lang="en-US" dirty="0" smtClean="0">
                <a:latin typeface="Garamond"/>
                <a:cs typeface="Garamond"/>
              </a:rPr>
              <a:t> talk!) </a:t>
            </a:r>
          </a:p>
          <a:p>
            <a:endParaRPr lang="en-US" dirty="0" smtClean="0">
              <a:latin typeface="Garamond"/>
              <a:cs typeface="Garamond"/>
            </a:endParaRPr>
          </a:p>
          <a:p>
            <a:endParaRPr lang="en-US" dirty="0" smtClean="0">
              <a:latin typeface="Garamond"/>
              <a:cs typeface="Garamond"/>
            </a:endParaRPr>
          </a:p>
          <a:p>
            <a:endParaRPr lang="en-US" dirty="0">
              <a:latin typeface="Garamond"/>
              <a:cs typeface="Garamond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</p:spPr>
        <p:txBody>
          <a:bodyPr/>
          <a:lstStyle/>
          <a:p>
            <a:r>
              <a:rPr lang="is-IS" cap="small" dirty="0" smtClean="0">
                <a:latin typeface="Garamond"/>
                <a:cs typeface="Garamond"/>
              </a:rPr>
              <a:t>Next steps</a:t>
            </a:r>
            <a:endParaRPr lang="en-US" cap="small" dirty="0">
              <a:latin typeface="Garamond"/>
              <a:cs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3598364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890731"/>
          </a:xfrm>
        </p:spPr>
        <p:txBody>
          <a:bodyPr>
            <a:normAutofit/>
          </a:bodyPr>
          <a:lstStyle/>
          <a:p>
            <a:r>
              <a:rPr lang="is-IS" cap="small" dirty="0" smtClean="0">
                <a:latin typeface="Garamond"/>
                <a:cs typeface="Garamond"/>
              </a:rPr>
              <a:t>thank you</a:t>
            </a:r>
            <a:endParaRPr lang="en-US" cap="small" dirty="0">
              <a:latin typeface="Garamond"/>
              <a:cs typeface="Garamond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9832" y="1168098"/>
            <a:ext cx="8126968" cy="4525963"/>
          </a:xfrm>
        </p:spPr>
        <p:txBody>
          <a:bodyPr>
            <a:normAutofit/>
          </a:bodyPr>
          <a:lstStyle/>
          <a:p>
            <a:r>
              <a:rPr lang="en-US" dirty="0" smtClean="0">
                <a:solidFill>
                  <a:srgbClr val="8EB4E3"/>
                </a:solidFill>
                <a:latin typeface="Garamond"/>
                <a:cs typeface="Garamond"/>
              </a:rPr>
              <a:t>Puget Sound Restoration Fund</a:t>
            </a:r>
            <a:r>
              <a:rPr lang="en-US" dirty="0" smtClean="0">
                <a:latin typeface="Garamond"/>
                <a:cs typeface="Garamond"/>
              </a:rPr>
              <a:t>: Ryan, Stuart, Alice, Erin, Jade, Morgan, Brian, Betsy </a:t>
            </a:r>
            <a:r>
              <a:rPr lang="is-IS" dirty="0" smtClean="0">
                <a:latin typeface="Garamond"/>
                <a:cs typeface="Garamond"/>
              </a:rPr>
              <a:t>… </a:t>
            </a:r>
            <a:endParaRPr lang="en-US" dirty="0" smtClean="0">
              <a:latin typeface="Garamond"/>
              <a:cs typeface="Garamond"/>
            </a:endParaRPr>
          </a:p>
          <a:p>
            <a:r>
              <a:rPr lang="en-US" dirty="0" smtClean="0">
                <a:solidFill>
                  <a:srgbClr val="8EB4E3"/>
                </a:solidFill>
                <a:latin typeface="Garamond"/>
                <a:cs typeface="Garamond"/>
              </a:rPr>
              <a:t>Helpers</a:t>
            </a:r>
            <a:r>
              <a:rPr lang="en-US" dirty="0" smtClean="0">
                <a:latin typeface="Garamond"/>
                <a:cs typeface="Garamond"/>
              </a:rPr>
              <a:t>: </a:t>
            </a:r>
            <a:r>
              <a:rPr lang="en-US" dirty="0" err="1" smtClean="0">
                <a:latin typeface="Garamond"/>
                <a:cs typeface="Garamond"/>
              </a:rPr>
              <a:t>Yaamini</a:t>
            </a:r>
            <a:r>
              <a:rPr lang="en-US" dirty="0" smtClean="0">
                <a:latin typeface="Garamond"/>
                <a:cs typeface="Garamond"/>
              </a:rPr>
              <a:t>, Grace</a:t>
            </a:r>
            <a:r>
              <a:rPr lang="en-US" dirty="0">
                <a:latin typeface="Garamond"/>
                <a:cs typeface="Garamond"/>
              </a:rPr>
              <a:t>, </a:t>
            </a:r>
            <a:r>
              <a:rPr lang="en-US" dirty="0" smtClean="0">
                <a:latin typeface="Garamond"/>
                <a:cs typeface="Garamond"/>
              </a:rPr>
              <a:t>Olivia, Megan, Rhonda, </a:t>
            </a:r>
            <a:r>
              <a:rPr lang="en-US" dirty="0" err="1" smtClean="0">
                <a:latin typeface="Garamond"/>
                <a:cs typeface="Garamond"/>
              </a:rPr>
              <a:t>Kaitlyn</a:t>
            </a:r>
            <a:r>
              <a:rPr lang="en-US" dirty="0" smtClean="0">
                <a:latin typeface="Garamond"/>
                <a:cs typeface="Garamond"/>
              </a:rPr>
              <a:t>, Lindsay, Duncan, Sam, </a:t>
            </a:r>
            <a:r>
              <a:rPr lang="en-US" dirty="0" err="1" smtClean="0">
                <a:latin typeface="Garamond"/>
                <a:cs typeface="Garamond"/>
              </a:rPr>
              <a:t>Hollie</a:t>
            </a:r>
            <a:r>
              <a:rPr lang="en-US" dirty="0" smtClean="0">
                <a:latin typeface="Garamond"/>
                <a:cs typeface="Garamond"/>
              </a:rPr>
              <a:t>, Steven, Steven’s kids, Brent, Mom &amp; Ian </a:t>
            </a:r>
          </a:p>
          <a:p>
            <a:r>
              <a:rPr lang="en-US" dirty="0">
                <a:solidFill>
                  <a:srgbClr val="8EB4E3"/>
                </a:solidFill>
                <a:latin typeface="Garamond"/>
                <a:cs typeface="Garamond"/>
              </a:rPr>
              <a:t>WA DNR</a:t>
            </a:r>
            <a:r>
              <a:rPr lang="en-US" dirty="0">
                <a:latin typeface="Garamond"/>
                <a:cs typeface="Garamond"/>
              </a:rPr>
              <a:t>: Micah, </a:t>
            </a:r>
            <a:r>
              <a:rPr lang="en-US" dirty="0" smtClean="0">
                <a:latin typeface="Garamond"/>
                <a:cs typeface="Garamond"/>
              </a:rPr>
              <a:t>Emily</a:t>
            </a:r>
          </a:p>
          <a:p>
            <a:r>
              <a:rPr lang="en-US" dirty="0" smtClean="0">
                <a:solidFill>
                  <a:srgbClr val="8EB4E3"/>
                </a:solidFill>
                <a:latin typeface="Garamond"/>
                <a:cs typeface="Garamond"/>
              </a:rPr>
              <a:t>Committee</a:t>
            </a:r>
            <a:r>
              <a:rPr lang="en-US" dirty="0" smtClean="0">
                <a:latin typeface="Garamond"/>
                <a:cs typeface="Garamond"/>
              </a:rPr>
              <a:t>: Steven, Rick, Jackie </a:t>
            </a:r>
            <a:endParaRPr lang="en-US" dirty="0">
              <a:latin typeface="Garamond"/>
              <a:cs typeface="Garamond"/>
            </a:endParaRPr>
          </a:p>
          <a:p>
            <a:pPr marL="0" indent="0">
              <a:buNone/>
            </a:pPr>
            <a:endParaRPr lang="en-US" dirty="0" smtClean="0">
              <a:latin typeface="Garamond"/>
              <a:cs typeface="Garamond"/>
            </a:endParaRPr>
          </a:p>
          <a:p>
            <a:endParaRPr lang="en-US" dirty="0" smtClean="0">
              <a:latin typeface="Garamond"/>
              <a:cs typeface="Garamond"/>
            </a:endParaRPr>
          </a:p>
          <a:p>
            <a:endParaRPr lang="en-US" dirty="0" smtClean="0">
              <a:latin typeface="Garamond"/>
              <a:cs typeface="Garamond"/>
            </a:endParaRPr>
          </a:p>
          <a:p>
            <a:endParaRPr lang="en-US" dirty="0" smtClean="0">
              <a:latin typeface="Garamond"/>
              <a:cs typeface="Garamond"/>
            </a:endParaRPr>
          </a:p>
          <a:p>
            <a:endParaRPr lang="en-US" dirty="0">
              <a:latin typeface="Garamond"/>
              <a:cs typeface="Garamond"/>
            </a:endParaRPr>
          </a:p>
        </p:txBody>
      </p:sp>
      <p:pic>
        <p:nvPicPr>
          <p:cNvPr id="9" name="Picture 8" descr="Roberts-lab-logo.png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811" y="5217264"/>
            <a:ext cx="1612840" cy="1416619"/>
          </a:xfrm>
          <a:prstGeom prst="rect">
            <a:avLst/>
          </a:prstGeom>
        </p:spPr>
      </p:pic>
      <p:pic>
        <p:nvPicPr>
          <p:cNvPr id="10" name="Picture 9" descr="NSF_logo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5066" y="5305384"/>
            <a:ext cx="1328499" cy="1328499"/>
          </a:xfrm>
          <a:prstGeom prst="rect">
            <a:avLst/>
          </a:prstGeom>
        </p:spPr>
      </p:pic>
      <p:pic>
        <p:nvPicPr>
          <p:cNvPr id="11" name="Picture 10" descr="safs_logo3001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0641" y="5305384"/>
            <a:ext cx="804147" cy="13285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1409" y="5175411"/>
            <a:ext cx="1859477" cy="77923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28705" y="5305384"/>
            <a:ext cx="1385147" cy="138514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68929" y="6018992"/>
            <a:ext cx="3086751" cy="614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7379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Content Placeholder 2"/>
          <p:cNvSpPr>
            <a:spLocks noGrp="1"/>
          </p:cNvSpPr>
          <p:nvPr>
            <p:ph idx="1"/>
          </p:nvPr>
        </p:nvSpPr>
        <p:spPr>
          <a:xfrm>
            <a:off x="487513" y="1457217"/>
            <a:ext cx="8338966" cy="4771899"/>
          </a:xfrm>
        </p:spPr>
        <p:txBody>
          <a:bodyPr>
            <a:noAutofit/>
          </a:bodyPr>
          <a:lstStyle/>
          <a:p>
            <a:pPr marL="457200" lvl="1" indent="0">
              <a:buNone/>
            </a:pPr>
            <a:r>
              <a:rPr lang="en-US" sz="3200" dirty="0">
                <a:latin typeface="Garamond"/>
                <a:cs typeface="Garamond"/>
                <a:sym typeface="Wingdings"/>
              </a:rPr>
              <a:t>E</a:t>
            </a:r>
            <a:r>
              <a:rPr lang="en-US" sz="3200" dirty="0" smtClean="0">
                <a:latin typeface="Garamond"/>
                <a:cs typeface="Garamond"/>
                <a:sym typeface="Wingdings"/>
              </a:rPr>
              <a:t>arly life stages are vulnerable </a:t>
            </a:r>
          </a:p>
          <a:p>
            <a:pPr marL="457200" lvl="1" indent="0">
              <a:buNone/>
            </a:pPr>
            <a:endParaRPr lang="en-US" dirty="0" smtClean="0">
              <a:latin typeface="Wingdings"/>
              <a:ea typeface="Wingdings"/>
              <a:cs typeface="Wingdings"/>
              <a:sym typeface="Wingdings"/>
            </a:endParaRPr>
          </a:p>
          <a:p>
            <a:pPr lvl="1"/>
            <a:r>
              <a:rPr lang="en-US" dirty="0" smtClean="0">
                <a:latin typeface="Wingdings"/>
                <a:ea typeface="Wingdings"/>
                <a:cs typeface="Wingdings"/>
                <a:sym typeface="Wingdings"/>
              </a:rPr>
              <a:t></a:t>
            </a:r>
            <a:r>
              <a:rPr lang="en-US" dirty="0" smtClean="0">
                <a:latin typeface="Garamond"/>
                <a:cs typeface="Garamond"/>
                <a:sym typeface="Wingdings"/>
              </a:rPr>
              <a:t> </a:t>
            </a:r>
            <a:r>
              <a:rPr lang="en-US" dirty="0" smtClean="0">
                <a:latin typeface="Garamond"/>
                <a:cs typeface="Garamond"/>
              </a:rPr>
              <a:t>Larval </a:t>
            </a:r>
            <a:r>
              <a:rPr lang="en-US" dirty="0">
                <a:latin typeface="Garamond"/>
                <a:cs typeface="Garamond"/>
              </a:rPr>
              <a:t>growth, </a:t>
            </a:r>
            <a:r>
              <a:rPr lang="en-US" dirty="0" smtClean="0">
                <a:latin typeface="Garamond"/>
                <a:cs typeface="Garamond"/>
              </a:rPr>
              <a:t>survival </a:t>
            </a:r>
            <a:r>
              <a:rPr lang="en-US" sz="2000" dirty="0">
                <a:solidFill>
                  <a:srgbClr val="8EB4E3"/>
                </a:solidFill>
                <a:latin typeface="Garamond"/>
                <a:cs typeface="Garamond"/>
              </a:rPr>
              <a:t>(Hettinger </a:t>
            </a:r>
            <a:r>
              <a:rPr lang="en-US" sz="2000" dirty="0" smtClean="0">
                <a:solidFill>
                  <a:srgbClr val="8EB4E3"/>
                </a:solidFill>
                <a:latin typeface="Garamond"/>
                <a:cs typeface="Garamond"/>
              </a:rPr>
              <a:t>et al. 2013)</a:t>
            </a:r>
            <a:endParaRPr lang="en-US" dirty="0" smtClean="0">
              <a:solidFill>
                <a:srgbClr val="8EB4E3"/>
              </a:solidFill>
              <a:latin typeface="Garamond"/>
              <a:cs typeface="Garamond"/>
            </a:endParaRPr>
          </a:p>
          <a:p>
            <a:pPr lvl="1"/>
            <a:r>
              <a:rPr lang="en-US" dirty="0" smtClean="0">
                <a:latin typeface="Wingdings"/>
                <a:ea typeface="Wingdings"/>
                <a:cs typeface="Wingdings"/>
                <a:sym typeface="Wingdings"/>
              </a:rPr>
              <a:t></a:t>
            </a:r>
            <a:r>
              <a:rPr lang="en-US" dirty="0" smtClean="0">
                <a:latin typeface="Garamond"/>
                <a:cs typeface="Garamond"/>
                <a:sym typeface="Wingdings"/>
              </a:rPr>
              <a:t> J</a:t>
            </a:r>
            <a:r>
              <a:rPr lang="en-US" dirty="0" smtClean="0">
                <a:latin typeface="Garamond"/>
                <a:cs typeface="Garamond"/>
              </a:rPr>
              <a:t>uvenile growth</a:t>
            </a:r>
            <a:r>
              <a:rPr lang="en-US" dirty="0">
                <a:latin typeface="Garamond"/>
                <a:cs typeface="Garamond"/>
              </a:rPr>
              <a:t> </a:t>
            </a:r>
            <a:r>
              <a:rPr lang="en-US" dirty="0" smtClean="0">
                <a:latin typeface="Garamond"/>
                <a:cs typeface="Garamond"/>
              </a:rPr>
              <a:t>after larval exposure </a:t>
            </a:r>
            <a:r>
              <a:rPr lang="en-US" sz="2000" dirty="0" smtClean="0">
                <a:solidFill>
                  <a:srgbClr val="8EB4E3"/>
                </a:solidFill>
                <a:latin typeface="Garamond"/>
                <a:cs typeface="Garamond"/>
              </a:rPr>
              <a:t>(Hettinger et al. 2012)</a:t>
            </a:r>
          </a:p>
          <a:p>
            <a:pPr lvl="1"/>
            <a:r>
              <a:rPr lang="en-US" dirty="0">
                <a:latin typeface="Wingdings"/>
                <a:ea typeface="Wingdings"/>
                <a:cs typeface="Wingdings"/>
                <a:sym typeface="Wingdings"/>
              </a:rPr>
              <a:t></a:t>
            </a:r>
            <a:r>
              <a:rPr lang="en-US" dirty="0">
                <a:latin typeface="Garamond"/>
                <a:cs typeface="Garamond"/>
              </a:rPr>
              <a:t> Juvenile predation rate </a:t>
            </a:r>
            <a:r>
              <a:rPr lang="en-US" sz="2000" dirty="0">
                <a:solidFill>
                  <a:srgbClr val="8EB4E3"/>
                </a:solidFill>
                <a:latin typeface="Garamond"/>
                <a:cs typeface="Garamond"/>
              </a:rPr>
              <a:t>(Sanford et al. 2013)</a:t>
            </a:r>
            <a:endParaRPr lang="en-US" dirty="0">
              <a:solidFill>
                <a:srgbClr val="8EB4E3"/>
              </a:solidFill>
              <a:latin typeface="Garamond"/>
              <a:cs typeface="Garamond"/>
            </a:endParaRPr>
          </a:p>
          <a:p>
            <a:pPr lvl="1"/>
            <a:r>
              <a:rPr lang="en-US" dirty="0" smtClean="0">
                <a:latin typeface="Garamond"/>
                <a:cs typeface="Garamond"/>
              </a:rPr>
              <a:t>Also </a:t>
            </a:r>
            <a:r>
              <a:rPr lang="en-US" dirty="0">
                <a:latin typeface="Garamond"/>
                <a:cs typeface="Garamond"/>
              </a:rPr>
              <a:t>evidence of tolerance </a:t>
            </a:r>
            <a:r>
              <a:rPr lang="en-US" sz="2000" dirty="0" smtClean="0">
                <a:solidFill>
                  <a:srgbClr val="8EB4E3"/>
                </a:solidFill>
                <a:latin typeface="Garamond"/>
                <a:cs typeface="Garamond"/>
              </a:rPr>
              <a:t>(</a:t>
            </a:r>
            <a:r>
              <a:rPr lang="en-US" sz="2000" dirty="0" err="1">
                <a:solidFill>
                  <a:srgbClr val="8EB4E3"/>
                </a:solidFill>
                <a:latin typeface="Garamond"/>
                <a:cs typeface="Garamond"/>
              </a:rPr>
              <a:t>Waldbusser</a:t>
            </a:r>
            <a:r>
              <a:rPr lang="en-US" sz="2000" dirty="0">
                <a:solidFill>
                  <a:srgbClr val="8EB4E3"/>
                </a:solidFill>
                <a:latin typeface="Garamond"/>
                <a:cs typeface="Garamond"/>
              </a:rPr>
              <a:t> 2016</a:t>
            </a:r>
            <a:r>
              <a:rPr lang="en-US" sz="2000" dirty="0" smtClean="0">
                <a:solidFill>
                  <a:srgbClr val="8EB4E3"/>
                </a:solidFill>
                <a:latin typeface="Garamond"/>
                <a:cs typeface="Garamond"/>
              </a:rPr>
              <a:t>)</a:t>
            </a:r>
            <a:endParaRPr lang="en-US" dirty="0" smtClean="0">
              <a:solidFill>
                <a:srgbClr val="8EB4E3"/>
              </a:solidFill>
              <a:latin typeface="Garamond"/>
              <a:cs typeface="Garamond"/>
            </a:endParaRPr>
          </a:p>
          <a:p>
            <a:pPr marL="457200" lvl="1" indent="0">
              <a:buNone/>
            </a:pPr>
            <a:endParaRPr lang="en-US" dirty="0" smtClean="0">
              <a:latin typeface="Garamond"/>
              <a:cs typeface="Garamond"/>
            </a:endParaRPr>
          </a:p>
          <a:p>
            <a:pPr marL="457200" lvl="1" indent="0">
              <a:buNone/>
            </a:pPr>
            <a:r>
              <a:rPr lang="en-US" dirty="0" smtClean="0">
                <a:latin typeface="Garamond"/>
                <a:cs typeface="Garamond"/>
              </a:rPr>
              <a:t>Parental exposure? </a:t>
            </a:r>
          </a:p>
          <a:p>
            <a:pPr marL="457200" lvl="1" indent="0">
              <a:buNone/>
            </a:pPr>
            <a:endParaRPr lang="en-US" dirty="0" smtClean="0">
              <a:latin typeface="Garamond"/>
              <a:cs typeface="Garamond"/>
            </a:endParaRPr>
          </a:p>
          <a:p>
            <a:pPr marL="0" indent="0">
              <a:buNone/>
            </a:pPr>
            <a:endParaRPr lang="en-US" sz="2800" dirty="0" smtClean="0">
              <a:latin typeface="Garamond"/>
              <a:cs typeface="Garamond"/>
            </a:endParaRPr>
          </a:p>
          <a:p>
            <a:pPr marL="457200" lvl="1" indent="0">
              <a:buNone/>
            </a:pPr>
            <a:endParaRPr lang="en-US" dirty="0" smtClean="0">
              <a:latin typeface="Garamond"/>
              <a:cs typeface="Garamond"/>
            </a:endParaRPr>
          </a:p>
          <a:p>
            <a:pPr lvl="1"/>
            <a:endParaRPr lang="en-US" dirty="0" smtClean="0">
              <a:latin typeface="Garamond"/>
              <a:cs typeface="Garamond"/>
            </a:endParaRPr>
          </a:p>
          <a:p>
            <a:endParaRPr lang="en-US" sz="2800" dirty="0">
              <a:latin typeface="Garamond"/>
              <a:cs typeface="Garamond"/>
            </a:endParaRPr>
          </a:p>
        </p:txBody>
      </p:sp>
      <p:sp>
        <p:nvSpPr>
          <p:cNvPr id="57" name="Title 1"/>
          <p:cNvSpPr txBox="1">
            <a:spLocks/>
          </p:cNvSpPr>
          <p:nvPr/>
        </p:nvSpPr>
        <p:spPr>
          <a:xfrm>
            <a:off x="0" y="248979"/>
            <a:ext cx="8133702" cy="7644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cap="small" dirty="0" smtClean="0">
                <a:latin typeface="Garamond"/>
                <a:cs typeface="Garamond"/>
              </a:rPr>
              <a:t>Ocean acidification, what we know</a:t>
            </a:r>
            <a:endParaRPr lang="en-US" sz="3600" cap="small" dirty="0">
              <a:latin typeface="Garamond"/>
              <a:cs typeface="Garamond"/>
            </a:endParaRPr>
          </a:p>
        </p:txBody>
      </p:sp>
      <p:pic>
        <p:nvPicPr>
          <p:cNvPr id="58" name="Picture 57" descr="IMG_3604.jp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049" t="12708" r="2349" b="19349"/>
          <a:stretch/>
        </p:blipFill>
        <p:spPr>
          <a:xfrm>
            <a:off x="7981458" y="159187"/>
            <a:ext cx="1020631" cy="1116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7355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Content Placeholder 2"/>
          <p:cNvSpPr>
            <a:spLocks noGrp="1"/>
          </p:cNvSpPr>
          <p:nvPr>
            <p:ph idx="1"/>
          </p:nvPr>
        </p:nvSpPr>
        <p:spPr>
          <a:xfrm>
            <a:off x="607661" y="2039026"/>
            <a:ext cx="7160038" cy="4120137"/>
          </a:xfrm>
        </p:spPr>
        <p:txBody>
          <a:bodyPr>
            <a:noAutofit/>
          </a:bodyPr>
          <a:lstStyle/>
          <a:p>
            <a:pPr marL="457200" lvl="1" indent="0">
              <a:buNone/>
            </a:pPr>
            <a:r>
              <a:rPr lang="en-US" dirty="0" smtClean="0">
                <a:latin typeface="Garamond"/>
                <a:cs typeface="Garamond"/>
              </a:rPr>
              <a:t>Parental exposure can influence offspring response to stress </a:t>
            </a:r>
            <a:r>
              <a:rPr lang="en-US" sz="2000" dirty="0" smtClean="0">
                <a:solidFill>
                  <a:schemeClr val="bg2">
                    <a:lumMod val="40000"/>
                    <a:lumOff val="60000"/>
                  </a:schemeClr>
                </a:solidFill>
                <a:latin typeface="Garamond"/>
                <a:cs typeface="Garamond"/>
              </a:rPr>
              <a:t>(e.g. Parker et al. 2012)</a:t>
            </a:r>
          </a:p>
          <a:p>
            <a:pPr marL="457200" lvl="1" indent="0">
              <a:buNone/>
            </a:pPr>
            <a:endParaRPr lang="en-US" dirty="0">
              <a:latin typeface="Garamond"/>
              <a:cs typeface="Garamond"/>
            </a:endParaRPr>
          </a:p>
          <a:p>
            <a:pPr marL="457200" lvl="1" indent="0">
              <a:buNone/>
            </a:pPr>
            <a:r>
              <a:rPr lang="en-US" dirty="0" smtClean="0">
                <a:solidFill>
                  <a:srgbClr val="8EB4E3"/>
                </a:solidFill>
                <a:latin typeface="Garamond"/>
                <a:cs typeface="Garamond"/>
              </a:rPr>
              <a:t>This may allow oyster populations or lines to quickly respond to changing ocean </a:t>
            </a:r>
            <a:endParaRPr lang="en-US" sz="2800" dirty="0" smtClean="0">
              <a:solidFill>
                <a:srgbClr val="8EB4E3"/>
              </a:solidFill>
              <a:latin typeface="Garamond"/>
              <a:cs typeface="Garamond"/>
            </a:endParaRPr>
          </a:p>
          <a:p>
            <a:pPr marL="457200" lvl="1" indent="0">
              <a:buNone/>
            </a:pPr>
            <a:endParaRPr lang="en-US" dirty="0" smtClean="0">
              <a:latin typeface="Garamond"/>
              <a:cs typeface="Garamond"/>
            </a:endParaRPr>
          </a:p>
          <a:p>
            <a:pPr lvl="1"/>
            <a:endParaRPr lang="en-US" dirty="0" smtClean="0">
              <a:latin typeface="Garamond"/>
              <a:cs typeface="Garamond"/>
            </a:endParaRPr>
          </a:p>
          <a:p>
            <a:endParaRPr lang="en-US" sz="2800" dirty="0">
              <a:latin typeface="Garamond"/>
              <a:cs typeface="Garamond"/>
            </a:endParaRPr>
          </a:p>
        </p:txBody>
      </p:sp>
      <p:sp>
        <p:nvSpPr>
          <p:cNvPr id="57" name="Title 1"/>
          <p:cNvSpPr txBox="1">
            <a:spLocks/>
          </p:cNvSpPr>
          <p:nvPr/>
        </p:nvSpPr>
        <p:spPr>
          <a:xfrm>
            <a:off x="0" y="248979"/>
            <a:ext cx="8133702" cy="7644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cap="small" dirty="0" smtClean="0">
                <a:latin typeface="Garamond"/>
                <a:cs typeface="Garamond"/>
              </a:rPr>
              <a:t>Can oysters “adapt” to OA? </a:t>
            </a:r>
            <a:endParaRPr lang="en-US" sz="3600" cap="small" dirty="0">
              <a:latin typeface="Garamond"/>
              <a:cs typeface="Garamond"/>
            </a:endParaRPr>
          </a:p>
        </p:txBody>
      </p:sp>
      <p:pic>
        <p:nvPicPr>
          <p:cNvPr id="58" name="Picture 57" descr="IMG_3604.jp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049" t="12708" r="2349" b="19349"/>
          <a:stretch/>
        </p:blipFill>
        <p:spPr>
          <a:xfrm>
            <a:off x="7981458" y="159187"/>
            <a:ext cx="1020631" cy="1116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657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6166" y="1529646"/>
            <a:ext cx="8247943" cy="4940300"/>
          </a:xfrm>
        </p:spPr>
        <p:txBody>
          <a:bodyPr>
            <a:normAutofit/>
          </a:bodyPr>
          <a:lstStyle/>
          <a:p>
            <a:r>
              <a:rPr lang="en-US" sz="2800" dirty="0" smtClean="0">
                <a:latin typeface="Garamond"/>
                <a:cs typeface="Garamond"/>
              </a:rPr>
              <a:t>Negative carry-over:</a:t>
            </a:r>
          </a:p>
          <a:p>
            <a:pPr lvl="1"/>
            <a:r>
              <a:rPr lang="en-US" dirty="0" smtClean="0">
                <a:latin typeface="Wingdings"/>
                <a:ea typeface="Wingdings"/>
                <a:cs typeface="Wingdings"/>
                <a:sym typeface="Wingdings"/>
              </a:rPr>
              <a:t></a:t>
            </a:r>
            <a:r>
              <a:rPr lang="en-US" dirty="0">
                <a:latin typeface="Garamond"/>
                <a:cs typeface="Garamond"/>
                <a:sym typeface="Wingdings"/>
              </a:rPr>
              <a:t> </a:t>
            </a:r>
            <a:r>
              <a:rPr lang="en-US" dirty="0" smtClean="0">
                <a:latin typeface="Garamond"/>
                <a:cs typeface="Garamond"/>
              </a:rPr>
              <a:t>larval survival, maternal Pacific oyster </a:t>
            </a:r>
            <a:r>
              <a:rPr lang="en-US" sz="2000" dirty="0" smtClean="0">
                <a:solidFill>
                  <a:srgbClr val="8EB4E3"/>
                </a:solidFill>
                <a:latin typeface="Garamond"/>
                <a:cs typeface="Garamond"/>
              </a:rPr>
              <a:t>(</a:t>
            </a:r>
            <a:r>
              <a:rPr lang="en-US" sz="2000" dirty="0" err="1" smtClean="0">
                <a:solidFill>
                  <a:srgbClr val="8EB4E3"/>
                </a:solidFill>
                <a:latin typeface="Garamond"/>
                <a:cs typeface="Garamond"/>
              </a:rPr>
              <a:t>Venkataraman</a:t>
            </a:r>
            <a:r>
              <a:rPr lang="en-US" sz="2000" dirty="0" smtClean="0">
                <a:solidFill>
                  <a:srgbClr val="8EB4E3"/>
                </a:solidFill>
                <a:latin typeface="Garamond"/>
                <a:cs typeface="Garamond"/>
              </a:rPr>
              <a:t> in press)</a:t>
            </a:r>
          </a:p>
          <a:p>
            <a:pPr lvl="1"/>
            <a:r>
              <a:rPr lang="en-US" dirty="0">
                <a:latin typeface="Wingdings"/>
                <a:ea typeface="Wingdings"/>
                <a:cs typeface="Wingdings"/>
                <a:sym typeface="Wingdings"/>
              </a:rPr>
              <a:t></a:t>
            </a:r>
            <a:r>
              <a:rPr lang="en-US" dirty="0">
                <a:latin typeface="Garamond"/>
                <a:cs typeface="Garamond"/>
                <a:sym typeface="Wingdings"/>
              </a:rPr>
              <a:t> </a:t>
            </a:r>
            <a:r>
              <a:rPr lang="en-US" dirty="0" smtClean="0">
                <a:latin typeface="Garamond"/>
                <a:cs typeface="Garamond"/>
              </a:rPr>
              <a:t>fecundity, sex ratio change, Sydney rock oyster </a:t>
            </a:r>
            <a:r>
              <a:rPr lang="en-US" sz="2000" dirty="0" smtClean="0">
                <a:solidFill>
                  <a:srgbClr val="8EB4E3"/>
                </a:solidFill>
                <a:latin typeface="Garamond"/>
                <a:cs typeface="Garamond"/>
              </a:rPr>
              <a:t>(Parker 2018)</a:t>
            </a:r>
          </a:p>
          <a:p>
            <a:r>
              <a:rPr lang="en-US" sz="2800" dirty="0" smtClean="0">
                <a:latin typeface="Garamond"/>
                <a:cs typeface="Garamond"/>
              </a:rPr>
              <a:t>Positive carry-over: </a:t>
            </a:r>
          </a:p>
          <a:p>
            <a:pPr lvl="1"/>
            <a:r>
              <a:rPr lang="en-US" dirty="0" smtClean="0">
                <a:latin typeface="Wingdings"/>
                <a:ea typeface="Wingdings"/>
                <a:cs typeface="Wingdings"/>
                <a:sym typeface="Wingdings"/>
              </a:rPr>
              <a:t></a:t>
            </a:r>
            <a:r>
              <a:rPr lang="en-US" dirty="0">
                <a:latin typeface="Garamond"/>
                <a:cs typeface="Garamond"/>
                <a:sym typeface="Wingdings"/>
              </a:rPr>
              <a:t> </a:t>
            </a:r>
            <a:r>
              <a:rPr lang="en-US" dirty="0" smtClean="0">
                <a:latin typeface="Garamond"/>
                <a:cs typeface="Garamond"/>
              </a:rPr>
              <a:t>growth, Sydney rock oyster larvae </a:t>
            </a:r>
            <a:r>
              <a:rPr lang="en-US" sz="2000" dirty="0" smtClean="0">
                <a:solidFill>
                  <a:srgbClr val="8EB4E3"/>
                </a:solidFill>
                <a:latin typeface="Garamond"/>
                <a:cs typeface="Garamond"/>
              </a:rPr>
              <a:t>(Parker 2012, 2015, 2017)</a:t>
            </a:r>
          </a:p>
          <a:p>
            <a:pPr lvl="1"/>
            <a:endParaRPr lang="en-US" dirty="0" smtClean="0">
              <a:latin typeface="Garamond"/>
              <a:cs typeface="Garamond"/>
            </a:endParaRPr>
          </a:p>
          <a:p>
            <a:pPr marL="0" indent="0">
              <a:buNone/>
            </a:pPr>
            <a:r>
              <a:rPr lang="en-US" sz="2800" dirty="0" smtClean="0">
                <a:latin typeface="Garamond"/>
                <a:cs typeface="Garamond"/>
              </a:rPr>
              <a:t>Olympia oyster? </a:t>
            </a:r>
          </a:p>
          <a:p>
            <a:endParaRPr lang="en-US" sz="2800" dirty="0" smtClean="0">
              <a:latin typeface="Garamond"/>
              <a:cs typeface="Garamond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56166" y="202866"/>
            <a:ext cx="7140221" cy="7644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cap="small" dirty="0" smtClean="0">
                <a:latin typeface="Garamond"/>
                <a:cs typeface="Garamond"/>
              </a:rPr>
              <a:t>Parental exposure, other oysters</a:t>
            </a:r>
            <a:endParaRPr lang="en-US" sz="3600" cap="small" dirty="0">
              <a:latin typeface="Garamond"/>
              <a:cs typeface="Garamond"/>
            </a:endParaRPr>
          </a:p>
        </p:txBody>
      </p:sp>
      <p:pic>
        <p:nvPicPr>
          <p:cNvPr id="8" name="Picture 7" descr="IMG_3604.jp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049" t="12708" r="2349" b="19349"/>
          <a:stretch/>
        </p:blipFill>
        <p:spPr>
          <a:xfrm>
            <a:off x="7981458" y="159187"/>
            <a:ext cx="1020631" cy="1116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52437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2792" y="2094086"/>
            <a:ext cx="7755370" cy="36212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cap="small" dirty="0" smtClean="0">
                <a:latin typeface="Garamond"/>
                <a:cs typeface="Garamond"/>
              </a:rPr>
              <a:t>How does adult low pH exposure affect:</a:t>
            </a:r>
            <a:endParaRPr lang="en-US" dirty="0" smtClean="0">
              <a:latin typeface="Garamond"/>
              <a:cs typeface="Garamond"/>
            </a:endParaRPr>
          </a:p>
          <a:p>
            <a:r>
              <a:rPr lang="en-US" dirty="0" smtClean="0">
                <a:latin typeface="Garamond"/>
                <a:cs typeface="Garamond"/>
              </a:rPr>
              <a:t>Reproduction  - </a:t>
            </a:r>
            <a:r>
              <a:rPr lang="en-US" dirty="0" smtClean="0">
                <a:solidFill>
                  <a:srgbClr val="8EB4E3"/>
                </a:solidFill>
                <a:latin typeface="Garamond"/>
                <a:cs typeface="Garamond"/>
              </a:rPr>
              <a:t>gonad stage, # larvae produced </a:t>
            </a:r>
          </a:p>
          <a:p>
            <a:r>
              <a:rPr lang="en-US" dirty="0" smtClean="0">
                <a:latin typeface="Garamond"/>
                <a:cs typeface="Garamond"/>
              </a:rPr>
              <a:t>Offspring viability – </a:t>
            </a:r>
            <a:r>
              <a:rPr lang="en-US" dirty="0" smtClean="0">
                <a:solidFill>
                  <a:srgbClr val="8EB4E3"/>
                </a:solidFill>
                <a:latin typeface="Garamond"/>
                <a:cs typeface="Garamond"/>
              </a:rPr>
              <a:t>survival, growth</a:t>
            </a:r>
            <a:endParaRPr lang="en-US" dirty="0">
              <a:solidFill>
                <a:srgbClr val="8EB4E3"/>
              </a:solidFill>
              <a:latin typeface="Garamond"/>
              <a:cs typeface="Garamond"/>
            </a:endParaRPr>
          </a:p>
          <a:p>
            <a:r>
              <a:rPr lang="en-US" dirty="0" smtClean="0">
                <a:latin typeface="Garamond"/>
                <a:cs typeface="Garamond"/>
              </a:rPr>
              <a:t>Offspring response to pH – </a:t>
            </a:r>
            <a:r>
              <a:rPr lang="en-US" dirty="0" smtClean="0">
                <a:solidFill>
                  <a:srgbClr val="8EB4E3"/>
                </a:solidFill>
                <a:latin typeface="Garamond"/>
                <a:cs typeface="Garamond"/>
              </a:rPr>
              <a:t>juvenile</a:t>
            </a:r>
            <a:r>
              <a:rPr lang="en-US" dirty="0">
                <a:solidFill>
                  <a:srgbClr val="8EB4E3"/>
                </a:solidFill>
                <a:latin typeface="Garamond"/>
                <a:cs typeface="Garamond"/>
              </a:rPr>
              <a:t> </a:t>
            </a:r>
            <a:r>
              <a:rPr lang="en-US" dirty="0" smtClean="0">
                <a:solidFill>
                  <a:srgbClr val="8EB4E3"/>
                </a:solidFill>
                <a:latin typeface="Garamond"/>
                <a:cs typeface="Garamond"/>
              </a:rPr>
              <a:t>survival under stress, in low pH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69333" y="248979"/>
            <a:ext cx="7634112" cy="7644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cap="small" dirty="0" smtClean="0">
                <a:latin typeface="Garamond"/>
                <a:cs typeface="Garamond"/>
              </a:rPr>
              <a:t>Questions</a:t>
            </a:r>
            <a:endParaRPr lang="en-US" sz="3600" cap="small" dirty="0">
              <a:latin typeface="Garamond"/>
              <a:cs typeface="Garamond"/>
            </a:endParaRPr>
          </a:p>
        </p:txBody>
      </p:sp>
      <p:pic>
        <p:nvPicPr>
          <p:cNvPr id="8" name="Picture 7" descr="IMG_3604.jp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049" t="12708" r="2349" b="19349"/>
          <a:stretch/>
        </p:blipFill>
        <p:spPr>
          <a:xfrm>
            <a:off x="7981458" y="159187"/>
            <a:ext cx="1020631" cy="1116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8502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small" dirty="0" smtClean="0">
                <a:latin typeface="Garamond"/>
                <a:cs typeface="Garamond"/>
              </a:rPr>
              <a:t>Design </a:t>
            </a:r>
            <a:endParaRPr lang="en-US" cap="small" dirty="0">
              <a:latin typeface="Garamond"/>
              <a:cs typeface="Garamond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1241907" y="2103098"/>
            <a:ext cx="3209790" cy="656295"/>
          </a:xfrm>
          <a:prstGeom prst="roundRect">
            <a:avLst/>
          </a:prstGeom>
          <a:solidFill>
            <a:srgbClr val="B3B3B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1"/>
                </a:solidFill>
                <a:latin typeface="Garamond"/>
                <a:cs typeface="Garamond"/>
              </a:rPr>
              <a:t>Adults in pH treatment </a:t>
            </a:r>
          </a:p>
          <a:p>
            <a:pPr algn="ctr"/>
            <a:r>
              <a:rPr lang="en-US" b="1" dirty="0" smtClean="0">
                <a:solidFill>
                  <a:schemeClr val="bg1"/>
                </a:solidFill>
                <a:latin typeface="Garamond"/>
                <a:cs typeface="Garamond"/>
              </a:rPr>
              <a:t>(7 weeks)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4962336" y="2103098"/>
            <a:ext cx="1643299" cy="656295"/>
          </a:xfrm>
          <a:prstGeom prst="roundRect">
            <a:avLst/>
          </a:prstGeom>
          <a:solidFill>
            <a:srgbClr val="B3B3B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1"/>
                </a:solidFill>
                <a:latin typeface="Garamond"/>
                <a:cs typeface="Garamond"/>
              </a:rPr>
              <a:t>Low (7.2) Ambient (7.8)</a:t>
            </a:r>
            <a:endParaRPr lang="en-US" b="1" dirty="0">
              <a:solidFill>
                <a:schemeClr val="bg1"/>
              </a:solidFill>
              <a:latin typeface="Garamond"/>
              <a:cs typeface="Garamond"/>
            </a:endParaRPr>
          </a:p>
        </p:txBody>
      </p:sp>
      <p:sp>
        <p:nvSpPr>
          <p:cNvPr id="21" name="Rounded Rectangle 20"/>
          <p:cNvSpPr/>
          <p:nvPr/>
        </p:nvSpPr>
        <p:spPr>
          <a:xfrm>
            <a:off x="7126465" y="2103098"/>
            <a:ext cx="1541263" cy="656295"/>
          </a:xfrm>
          <a:prstGeom prst="roundRect">
            <a:avLst/>
          </a:prstGeom>
          <a:solidFill>
            <a:srgbClr val="B3B3B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1"/>
                </a:solidFill>
                <a:latin typeface="Garamond"/>
                <a:cs typeface="Garamond"/>
              </a:rPr>
              <a:t>Gonad stage</a:t>
            </a:r>
            <a:endParaRPr lang="en-US" b="1" dirty="0">
              <a:solidFill>
                <a:schemeClr val="bg1"/>
              </a:solidFill>
              <a:latin typeface="Garamond"/>
              <a:cs typeface="Garamond"/>
            </a:endParaRPr>
          </a:p>
        </p:txBody>
      </p:sp>
      <p:sp>
        <p:nvSpPr>
          <p:cNvPr id="33" name="Rounded Rectangle 32"/>
          <p:cNvSpPr/>
          <p:nvPr/>
        </p:nvSpPr>
        <p:spPr>
          <a:xfrm>
            <a:off x="1231508" y="2965498"/>
            <a:ext cx="3220188" cy="654823"/>
          </a:xfrm>
          <a:prstGeom prst="roundRect">
            <a:avLst/>
          </a:prstGeom>
          <a:solidFill>
            <a:srgbClr val="B3B3B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1"/>
                </a:solidFill>
                <a:latin typeface="Garamond"/>
                <a:cs typeface="Garamond"/>
              </a:rPr>
              <a:t>Adults spawn, larvae collected </a:t>
            </a:r>
          </a:p>
          <a:p>
            <a:pPr algn="ctr"/>
            <a:r>
              <a:rPr lang="en-US" b="1" dirty="0" smtClean="0">
                <a:solidFill>
                  <a:schemeClr val="bg1"/>
                </a:solidFill>
                <a:latin typeface="Garamond"/>
                <a:cs typeface="Garamond"/>
              </a:rPr>
              <a:t>(7 weeks)</a:t>
            </a:r>
            <a:endParaRPr lang="en-US" b="1" dirty="0">
              <a:solidFill>
                <a:schemeClr val="bg1"/>
              </a:solidFill>
              <a:latin typeface="Garamond"/>
              <a:cs typeface="Garamond"/>
            </a:endParaRPr>
          </a:p>
        </p:txBody>
      </p:sp>
      <p:sp>
        <p:nvSpPr>
          <p:cNvPr id="34" name="Rounded Rectangle 33"/>
          <p:cNvSpPr/>
          <p:nvPr/>
        </p:nvSpPr>
        <p:spPr>
          <a:xfrm>
            <a:off x="1241909" y="3828292"/>
            <a:ext cx="3209789" cy="654823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Garamond"/>
                <a:cs typeface="Garamond"/>
              </a:rPr>
              <a:t>Larvae </a:t>
            </a:r>
            <a:r>
              <a:rPr lang="en-US" b="1" dirty="0" smtClean="0">
                <a:solidFill>
                  <a:schemeClr val="bg1"/>
                </a:solidFill>
                <a:latin typeface="Garamond"/>
                <a:cs typeface="Garamond"/>
              </a:rPr>
              <a:t>reared </a:t>
            </a:r>
          </a:p>
          <a:p>
            <a:pPr algn="ctr"/>
            <a:r>
              <a:rPr lang="en-US" b="1" dirty="0" smtClean="0">
                <a:solidFill>
                  <a:schemeClr val="bg1"/>
                </a:solidFill>
                <a:latin typeface="Garamond"/>
                <a:cs typeface="Garamond"/>
              </a:rPr>
              <a:t>(to post-set) </a:t>
            </a:r>
            <a:endParaRPr lang="en-US" b="1" dirty="0">
              <a:solidFill>
                <a:schemeClr val="bg1"/>
              </a:solidFill>
              <a:latin typeface="Garamond"/>
              <a:cs typeface="Garamond"/>
            </a:endParaRPr>
          </a:p>
        </p:txBody>
      </p:sp>
      <p:sp>
        <p:nvSpPr>
          <p:cNvPr id="36" name="Rounded Rectangle 35"/>
          <p:cNvSpPr/>
          <p:nvPr/>
        </p:nvSpPr>
        <p:spPr>
          <a:xfrm>
            <a:off x="1241909" y="4695066"/>
            <a:ext cx="3209789" cy="654823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Garamond"/>
                <a:cs typeface="Garamond"/>
              </a:rPr>
              <a:t>Juveniles </a:t>
            </a:r>
            <a:r>
              <a:rPr lang="en-US" b="1" dirty="0" smtClean="0">
                <a:solidFill>
                  <a:schemeClr val="bg1"/>
                </a:solidFill>
                <a:latin typeface="Garamond"/>
                <a:cs typeface="Garamond"/>
              </a:rPr>
              <a:t>grown </a:t>
            </a:r>
          </a:p>
          <a:p>
            <a:pPr algn="ctr"/>
            <a:r>
              <a:rPr lang="en-US" b="1" dirty="0" smtClean="0">
                <a:solidFill>
                  <a:schemeClr val="bg1"/>
                </a:solidFill>
                <a:latin typeface="Garamond"/>
                <a:cs typeface="Garamond"/>
              </a:rPr>
              <a:t>(10 months) </a:t>
            </a:r>
            <a:endParaRPr lang="en-US" b="1" dirty="0">
              <a:solidFill>
                <a:schemeClr val="bg1"/>
              </a:solidFill>
              <a:latin typeface="Garamond"/>
              <a:cs typeface="Garamond"/>
            </a:endParaRPr>
          </a:p>
        </p:txBody>
      </p:sp>
      <p:sp>
        <p:nvSpPr>
          <p:cNvPr id="37" name="Rounded Rectangle 36"/>
          <p:cNvSpPr/>
          <p:nvPr/>
        </p:nvSpPr>
        <p:spPr>
          <a:xfrm>
            <a:off x="1231509" y="5551750"/>
            <a:ext cx="3220188" cy="654823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1"/>
                </a:solidFill>
                <a:latin typeface="Garamond"/>
                <a:cs typeface="Garamond"/>
              </a:rPr>
              <a:t>Juveniles in pH treatment</a:t>
            </a:r>
          </a:p>
          <a:p>
            <a:pPr algn="ctr"/>
            <a:r>
              <a:rPr lang="en-US" b="1" dirty="0" smtClean="0">
                <a:solidFill>
                  <a:schemeClr val="bg1"/>
                </a:solidFill>
                <a:latin typeface="Garamond"/>
                <a:cs typeface="Garamond"/>
              </a:rPr>
              <a:t>(3 months)</a:t>
            </a:r>
            <a:endParaRPr lang="en-US" b="1" dirty="0">
              <a:solidFill>
                <a:schemeClr val="bg1"/>
              </a:solidFill>
              <a:latin typeface="Garamond"/>
              <a:cs typeface="Garamond"/>
            </a:endParaRPr>
          </a:p>
        </p:txBody>
      </p:sp>
      <p:sp>
        <p:nvSpPr>
          <p:cNvPr id="39" name="Rounded Rectangle 38"/>
          <p:cNvSpPr/>
          <p:nvPr/>
        </p:nvSpPr>
        <p:spPr>
          <a:xfrm>
            <a:off x="4982072" y="5552423"/>
            <a:ext cx="1643299" cy="656295"/>
          </a:xfrm>
          <a:prstGeom prst="roundRect">
            <a:avLst/>
          </a:prstGeom>
          <a:solidFill>
            <a:srgbClr val="B3B3B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1"/>
                </a:solidFill>
                <a:latin typeface="Garamond"/>
                <a:cs typeface="Garamond"/>
              </a:rPr>
              <a:t>Low (7.5) Ambient (7.8)</a:t>
            </a:r>
            <a:endParaRPr lang="en-US" b="1" dirty="0">
              <a:solidFill>
                <a:schemeClr val="bg1"/>
              </a:solidFill>
              <a:latin typeface="Garamond"/>
              <a:cs typeface="Garamond"/>
            </a:endParaRPr>
          </a:p>
        </p:txBody>
      </p:sp>
      <p:sp>
        <p:nvSpPr>
          <p:cNvPr id="42" name="Rounded Rectangle 41"/>
          <p:cNvSpPr/>
          <p:nvPr/>
        </p:nvSpPr>
        <p:spPr>
          <a:xfrm>
            <a:off x="7126466" y="3828292"/>
            <a:ext cx="1541260" cy="654823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1"/>
                </a:solidFill>
                <a:latin typeface="Garamond"/>
                <a:cs typeface="Garamond"/>
              </a:rPr>
              <a:t>Survival</a:t>
            </a:r>
            <a:endParaRPr lang="en-US" b="1" dirty="0">
              <a:solidFill>
                <a:schemeClr val="bg1"/>
              </a:solidFill>
              <a:latin typeface="Garamond"/>
              <a:cs typeface="Garamond"/>
            </a:endParaRPr>
          </a:p>
        </p:txBody>
      </p:sp>
      <p:sp>
        <p:nvSpPr>
          <p:cNvPr id="44" name="Rounded Rectangle 43"/>
          <p:cNvSpPr/>
          <p:nvPr/>
        </p:nvSpPr>
        <p:spPr>
          <a:xfrm>
            <a:off x="7126463" y="4695066"/>
            <a:ext cx="1525832" cy="654823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1"/>
                </a:solidFill>
                <a:latin typeface="Garamond"/>
                <a:cs typeface="Garamond"/>
              </a:rPr>
              <a:t>Growth</a:t>
            </a:r>
            <a:endParaRPr lang="en-US" b="1" dirty="0">
              <a:solidFill>
                <a:schemeClr val="bg1"/>
              </a:solidFill>
              <a:latin typeface="Garamond"/>
              <a:cs typeface="Garamond"/>
            </a:endParaRPr>
          </a:p>
        </p:txBody>
      </p:sp>
      <p:sp>
        <p:nvSpPr>
          <p:cNvPr id="45" name="Rounded Rectangle 44"/>
          <p:cNvSpPr/>
          <p:nvPr/>
        </p:nvSpPr>
        <p:spPr>
          <a:xfrm>
            <a:off x="7126463" y="5551749"/>
            <a:ext cx="1525832" cy="656969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1"/>
                </a:solidFill>
                <a:latin typeface="Garamond"/>
                <a:cs typeface="Garamond"/>
              </a:rPr>
              <a:t>Survival</a:t>
            </a:r>
            <a:endParaRPr lang="en-US" b="1" dirty="0">
              <a:solidFill>
                <a:schemeClr val="bg1"/>
              </a:solidFill>
              <a:latin typeface="Garamond"/>
              <a:cs typeface="Garamond"/>
            </a:endParaRPr>
          </a:p>
        </p:txBody>
      </p:sp>
      <p:sp>
        <p:nvSpPr>
          <p:cNvPr id="52" name="Rounded Rectangle 51"/>
          <p:cNvSpPr/>
          <p:nvPr/>
        </p:nvSpPr>
        <p:spPr>
          <a:xfrm>
            <a:off x="7126467" y="2965497"/>
            <a:ext cx="1541261" cy="647176"/>
          </a:xfrm>
          <a:prstGeom prst="roundRect">
            <a:avLst/>
          </a:prstGeom>
          <a:solidFill>
            <a:srgbClr val="B3B3B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1"/>
                </a:solidFill>
                <a:latin typeface="Garamond"/>
                <a:cs typeface="Garamond"/>
              </a:rPr>
              <a:t># larvae </a:t>
            </a:r>
            <a:r>
              <a:rPr lang="en-US" b="1" dirty="0">
                <a:solidFill>
                  <a:schemeClr val="bg1"/>
                </a:solidFill>
                <a:latin typeface="Garamond"/>
                <a:cs typeface="Garamond"/>
              </a:rPr>
              <a:t>p</a:t>
            </a:r>
            <a:r>
              <a:rPr lang="en-US" b="1" dirty="0" smtClean="0">
                <a:solidFill>
                  <a:schemeClr val="bg1"/>
                </a:solidFill>
                <a:latin typeface="Garamond"/>
                <a:cs typeface="Garamond"/>
              </a:rPr>
              <a:t>roduced</a:t>
            </a:r>
            <a:endParaRPr lang="en-US" b="1" dirty="0">
              <a:solidFill>
                <a:schemeClr val="bg1"/>
              </a:solidFill>
              <a:latin typeface="Garamond"/>
              <a:cs typeface="Garamond"/>
            </a:endParaRPr>
          </a:p>
        </p:txBody>
      </p:sp>
      <p:sp>
        <p:nvSpPr>
          <p:cNvPr id="53" name="Rounded Rectangle 52"/>
          <p:cNvSpPr/>
          <p:nvPr/>
        </p:nvSpPr>
        <p:spPr>
          <a:xfrm>
            <a:off x="1197253" y="1460285"/>
            <a:ext cx="3334827" cy="522289"/>
          </a:xfrm>
          <a:prstGeom prst="round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Garamond"/>
                <a:cs typeface="Garamond"/>
              </a:rPr>
              <a:t>Phase</a:t>
            </a:r>
          </a:p>
        </p:txBody>
      </p:sp>
      <p:sp>
        <p:nvSpPr>
          <p:cNvPr id="54" name="Rounded Rectangle 53"/>
          <p:cNvSpPr/>
          <p:nvPr/>
        </p:nvSpPr>
        <p:spPr>
          <a:xfrm>
            <a:off x="5151331" y="1460285"/>
            <a:ext cx="1519769" cy="522289"/>
          </a:xfrm>
          <a:prstGeom prst="round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Garamond"/>
                <a:cs typeface="Garamond"/>
              </a:rPr>
              <a:t>pH</a:t>
            </a:r>
          </a:p>
        </p:txBody>
      </p:sp>
      <p:sp>
        <p:nvSpPr>
          <p:cNvPr id="55" name="Rounded Rectangle 54"/>
          <p:cNvSpPr/>
          <p:nvPr/>
        </p:nvSpPr>
        <p:spPr>
          <a:xfrm>
            <a:off x="6877693" y="1515117"/>
            <a:ext cx="2173374" cy="522289"/>
          </a:xfrm>
          <a:prstGeom prst="round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Garamond"/>
                <a:cs typeface="Garamond"/>
              </a:rPr>
              <a:t>Metric</a:t>
            </a:r>
          </a:p>
        </p:txBody>
      </p:sp>
      <p:cxnSp>
        <p:nvCxnSpPr>
          <p:cNvPr id="59" name="Straight Arrow Connector 58"/>
          <p:cNvCxnSpPr/>
          <p:nvPr/>
        </p:nvCxnSpPr>
        <p:spPr>
          <a:xfrm>
            <a:off x="668510" y="2103100"/>
            <a:ext cx="0" cy="4103473"/>
          </a:xfrm>
          <a:prstGeom prst="straightConnector1">
            <a:avLst/>
          </a:prstGeom>
          <a:ln w="76200" cmpd="sng">
            <a:solidFill>
              <a:srgbClr val="B3B3B3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Rounded Rectangle 60"/>
          <p:cNvSpPr/>
          <p:nvPr/>
        </p:nvSpPr>
        <p:spPr>
          <a:xfrm>
            <a:off x="266135" y="1460285"/>
            <a:ext cx="871029" cy="522289"/>
          </a:xfrm>
          <a:prstGeom prst="round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Garamond"/>
                <a:cs typeface="Garamond"/>
              </a:rPr>
              <a:t>Time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4962336" y="2973144"/>
            <a:ext cx="1643299" cy="2376744"/>
          </a:xfrm>
          <a:prstGeom prst="roundRect">
            <a:avLst/>
          </a:prstGeom>
          <a:solidFill>
            <a:srgbClr val="B3B3B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1"/>
                </a:solidFill>
                <a:latin typeface="Garamond"/>
                <a:cs typeface="Garamond"/>
              </a:rPr>
              <a:t>Ambient </a:t>
            </a:r>
          </a:p>
          <a:p>
            <a:pPr algn="ctr"/>
            <a:r>
              <a:rPr lang="en-US" b="1" dirty="0" smtClean="0">
                <a:solidFill>
                  <a:schemeClr val="bg1"/>
                </a:solidFill>
                <a:latin typeface="Garamond"/>
                <a:cs typeface="Garamond"/>
              </a:rPr>
              <a:t>pH</a:t>
            </a:r>
            <a:endParaRPr lang="en-US" b="1" dirty="0">
              <a:solidFill>
                <a:schemeClr val="bg1"/>
              </a:solidFill>
              <a:latin typeface="Garamond"/>
              <a:cs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19076152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4" grpId="0" animBg="1"/>
      <p:bldP spid="36" grpId="0" animBg="1"/>
      <p:bldP spid="37" grpId="0" animBg="1"/>
      <p:bldP spid="39" grpId="0" animBg="1"/>
      <p:bldP spid="42" grpId="0" animBg="1"/>
      <p:bldP spid="44" grpId="0" animBg="1"/>
      <p:bldP spid="45" grpId="0" animBg="1"/>
      <p:bldP spid="52" grpId="0" animBg="1"/>
      <p:bldP spid="2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70116" y="274639"/>
            <a:ext cx="7873884" cy="1143000"/>
          </a:xfrm>
        </p:spPr>
        <p:txBody>
          <a:bodyPr>
            <a:normAutofit fontScale="90000"/>
          </a:bodyPr>
          <a:lstStyle/>
          <a:p>
            <a:r>
              <a:rPr lang="en-US" cap="small" dirty="0" smtClean="0">
                <a:latin typeface="Garamond"/>
                <a:cs typeface="Garamond"/>
              </a:rPr>
              <a:t>Adults held in low pH (7.2), ambient pH (7.8), at 10°C</a:t>
            </a:r>
            <a:endParaRPr lang="en-US" cap="small" dirty="0">
              <a:latin typeface="Garamond"/>
              <a:cs typeface="Garamond"/>
            </a:endParaRPr>
          </a:p>
        </p:txBody>
      </p:sp>
      <p:pic>
        <p:nvPicPr>
          <p:cNvPr id="7" name="Picture 6" descr="IMG_7173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8790" y="1625929"/>
            <a:ext cx="6586021" cy="4939516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>
            <a:off x="719252" y="1025667"/>
            <a:ext cx="0" cy="5088741"/>
          </a:xfrm>
          <a:prstGeom prst="straightConnector1">
            <a:avLst/>
          </a:prstGeom>
          <a:ln w="7620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ounded Rectangle 13"/>
          <p:cNvSpPr/>
          <p:nvPr/>
        </p:nvSpPr>
        <p:spPr>
          <a:xfrm>
            <a:off x="221284" y="1453332"/>
            <a:ext cx="995936" cy="522289"/>
          </a:xfrm>
          <a:prstGeom prst="roundRect">
            <a:avLst/>
          </a:prstGeom>
          <a:solidFill>
            <a:srgbClr val="B3B3B3"/>
          </a:solidFill>
          <a:ln w="76200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1"/>
                </a:solidFill>
                <a:latin typeface="Garamond"/>
                <a:cs typeface="Garamond"/>
              </a:rPr>
              <a:t>pH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221808" y="5052876"/>
            <a:ext cx="995936" cy="522289"/>
          </a:xfrm>
          <a:prstGeom prst="roundRect">
            <a:avLst/>
          </a:prstGeom>
          <a:solidFill>
            <a:srgbClr val="8EB4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1"/>
                </a:solidFill>
                <a:latin typeface="Garamond"/>
                <a:cs typeface="Garamond"/>
              </a:rPr>
              <a:t>pH</a:t>
            </a:r>
          </a:p>
        </p:txBody>
      </p:sp>
      <p:sp>
        <p:nvSpPr>
          <p:cNvPr id="19" name="Oval 18"/>
          <p:cNvSpPr/>
          <p:nvPr/>
        </p:nvSpPr>
        <p:spPr>
          <a:xfrm>
            <a:off x="221808" y="4103481"/>
            <a:ext cx="995936" cy="721784"/>
          </a:xfrm>
          <a:prstGeom prst="ellipse">
            <a:avLst/>
          </a:prstGeom>
          <a:solidFill>
            <a:srgbClr val="8EB4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50000"/>
              </a:lnSpc>
            </a:pPr>
            <a:r>
              <a:rPr lang="en-US" sz="1600" b="1" dirty="0" smtClean="0">
                <a:solidFill>
                  <a:srgbClr val="000000"/>
                </a:solidFill>
                <a:latin typeface="Garamond"/>
                <a:cs typeface="Garamond"/>
              </a:rPr>
              <a:t>Grow</a:t>
            </a:r>
            <a:endParaRPr lang="en-US" sz="1600" b="1" dirty="0">
              <a:solidFill>
                <a:srgbClr val="000000"/>
              </a:solidFill>
              <a:latin typeface="Garamond"/>
              <a:cs typeface="Garamond"/>
            </a:endParaRPr>
          </a:p>
        </p:txBody>
      </p:sp>
      <p:sp>
        <p:nvSpPr>
          <p:cNvPr id="20" name="Oval 19"/>
          <p:cNvSpPr/>
          <p:nvPr/>
        </p:nvSpPr>
        <p:spPr>
          <a:xfrm>
            <a:off x="157119" y="2232355"/>
            <a:ext cx="1099904" cy="721784"/>
          </a:xfrm>
          <a:prstGeom prst="ellipse">
            <a:avLst/>
          </a:prstGeom>
          <a:solidFill>
            <a:srgbClr val="B3B3B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sz="1600" b="1" dirty="0" smtClean="0">
                <a:solidFill>
                  <a:srgbClr val="000000"/>
                </a:solidFill>
                <a:latin typeface="Garamond"/>
                <a:cs typeface="Garamond"/>
              </a:rPr>
              <a:t>Spawn &amp;   collect</a:t>
            </a:r>
            <a:endParaRPr lang="en-US" sz="1600" b="1" dirty="0">
              <a:solidFill>
                <a:srgbClr val="000000"/>
              </a:solidFill>
              <a:latin typeface="Garamond"/>
              <a:cs typeface="Garamond"/>
            </a:endParaRPr>
          </a:p>
        </p:txBody>
      </p:sp>
      <p:sp>
        <p:nvSpPr>
          <p:cNvPr id="21" name="Oval 20"/>
          <p:cNvSpPr/>
          <p:nvPr/>
        </p:nvSpPr>
        <p:spPr>
          <a:xfrm>
            <a:off x="221808" y="3174733"/>
            <a:ext cx="995936" cy="721784"/>
          </a:xfrm>
          <a:prstGeom prst="ellipse">
            <a:avLst/>
          </a:prstGeom>
          <a:solidFill>
            <a:srgbClr val="8EB4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50000"/>
              </a:lnSpc>
            </a:pPr>
            <a:r>
              <a:rPr lang="en-US" sz="1600" b="1" dirty="0" smtClean="0">
                <a:solidFill>
                  <a:srgbClr val="000000"/>
                </a:solidFill>
                <a:latin typeface="Garamond"/>
                <a:cs typeface="Garamond"/>
              </a:rPr>
              <a:t>Rear</a:t>
            </a:r>
            <a:endParaRPr lang="en-US" sz="1600" b="1" dirty="0">
              <a:solidFill>
                <a:srgbClr val="000000"/>
              </a:solidFill>
              <a:latin typeface="Garamond"/>
              <a:cs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22090969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icture 3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96055" y="1112336"/>
            <a:ext cx="5868928" cy="5463637"/>
          </a:xfrm>
          <a:prstGeom prst="rect">
            <a:avLst/>
          </a:prstGeom>
        </p:spPr>
      </p:pic>
      <p:cxnSp>
        <p:nvCxnSpPr>
          <p:cNvPr id="20" name="Straight Arrow Connector 19"/>
          <p:cNvCxnSpPr/>
          <p:nvPr/>
        </p:nvCxnSpPr>
        <p:spPr>
          <a:xfrm>
            <a:off x="719252" y="1025667"/>
            <a:ext cx="0" cy="5088741"/>
          </a:xfrm>
          <a:prstGeom prst="straightConnector1">
            <a:avLst/>
          </a:prstGeom>
          <a:ln w="7620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/>
          <p:cNvSpPr/>
          <p:nvPr/>
        </p:nvSpPr>
        <p:spPr>
          <a:xfrm>
            <a:off x="221284" y="1453332"/>
            <a:ext cx="995936" cy="522289"/>
          </a:xfrm>
          <a:prstGeom prst="roundRect">
            <a:avLst/>
          </a:prstGeom>
          <a:solidFill>
            <a:srgbClr val="B3B3B3"/>
          </a:solidFill>
          <a:ln w="76200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1"/>
                </a:solidFill>
                <a:latin typeface="Garamond"/>
                <a:cs typeface="Garamond"/>
              </a:rPr>
              <a:t>pH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221808" y="5052876"/>
            <a:ext cx="995936" cy="522289"/>
          </a:xfrm>
          <a:prstGeom prst="roundRect">
            <a:avLst/>
          </a:prstGeom>
          <a:solidFill>
            <a:srgbClr val="8EB4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 smtClean="0">
                <a:solidFill>
                  <a:schemeClr val="bg1"/>
                </a:solidFill>
                <a:latin typeface="Garamond"/>
                <a:cs typeface="Garamond"/>
              </a:rPr>
              <a:t>pH</a:t>
            </a:r>
          </a:p>
        </p:txBody>
      </p:sp>
      <p:sp>
        <p:nvSpPr>
          <p:cNvPr id="23" name="Oval 22"/>
          <p:cNvSpPr/>
          <p:nvPr/>
        </p:nvSpPr>
        <p:spPr>
          <a:xfrm>
            <a:off x="221808" y="4103481"/>
            <a:ext cx="995936" cy="721784"/>
          </a:xfrm>
          <a:prstGeom prst="ellipse">
            <a:avLst/>
          </a:prstGeom>
          <a:solidFill>
            <a:srgbClr val="8EB4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50000"/>
              </a:lnSpc>
            </a:pPr>
            <a:r>
              <a:rPr lang="en-US" sz="1600" b="1" dirty="0" smtClean="0">
                <a:solidFill>
                  <a:srgbClr val="000000"/>
                </a:solidFill>
                <a:latin typeface="Garamond"/>
                <a:cs typeface="Garamond"/>
              </a:rPr>
              <a:t>Grow</a:t>
            </a:r>
            <a:endParaRPr lang="en-US" sz="1600" b="1" dirty="0">
              <a:solidFill>
                <a:srgbClr val="000000"/>
              </a:solidFill>
              <a:latin typeface="Garamond"/>
              <a:cs typeface="Garamond"/>
            </a:endParaRPr>
          </a:p>
        </p:txBody>
      </p:sp>
      <p:sp>
        <p:nvSpPr>
          <p:cNvPr id="24" name="Oval 23"/>
          <p:cNvSpPr/>
          <p:nvPr/>
        </p:nvSpPr>
        <p:spPr>
          <a:xfrm>
            <a:off x="157119" y="2232355"/>
            <a:ext cx="1099904" cy="721784"/>
          </a:xfrm>
          <a:prstGeom prst="ellipse">
            <a:avLst/>
          </a:prstGeom>
          <a:solidFill>
            <a:srgbClr val="B3B3B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sz="1600" b="1" dirty="0" smtClean="0">
                <a:solidFill>
                  <a:srgbClr val="000000"/>
                </a:solidFill>
                <a:latin typeface="Garamond"/>
                <a:cs typeface="Garamond"/>
              </a:rPr>
              <a:t>Spawn &amp;   collect</a:t>
            </a:r>
            <a:endParaRPr lang="en-US" sz="1600" b="1" dirty="0">
              <a:solidFill>
                <a:srgbClr val="000000"/>
              </a:solidFill>
              <a:latin typeface="Garamond"/>
              <a:cs typeface="Garamond"/>
            </a:endParaRPr>
          </a:p>
        </p:txBody>
      </p:sp>
      <p:sp>
        <p:nvSpPr>
          <p:cNvPr id="25" name="Oval 24"/>
          <p:cNvSpPr/>
          <p:nvPr/>
        </p:nvSpPr>
        <p:spPr>
          <a:xfrm>
            <a:off x="221808" y="3174733"/>
            <a:ext cx="995936" cy="721784"/>
          </a:xfrm>
          <a:prstGeom prst="ellipse">
            <a:avLst/>
          </a:prstGeom>
          <a:solidFill>
            <a:srgbClr val="8EB4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50000"/>
              </a:lnSpc>
            </a:pPr>
            <a:r>
              <a:rPr lang="en-US" sz="1600" b="1" dirty="0" smtClean="0">
                <a:solidFill>
                  <a:srgbClr val="000000"/>
                </a:solidFill>
                <a:latin typeface="Garamond"/>
                <a:cs typeface="Garamond"/>
              </a:rPr>
              <a:t>Rear</a:t>
            </a:r>
            <a:endParaRPr lang="en-US" sz="1600" b="1" dirty="0">
              <a:solidFill>
                <a:srgbClr val="000000"/>
              </a:solidFill>
              <a:latin typeface="Garamond"/>
              <a:cs typeface="Garamond"/>
            </a:endParaRPr>
          </a:p>
        </p:txBody>
      </p:sp>
      <p:sp>
        <p:nvSpPr>
          <p:cNvPr id="26" name="Title 1"/>
          <p:cNvSpPr>
            <a:spLocks noGrp="1"/>
          </p:cNvSpPr>
          <p:nvPr>
            <p:ph type="title"/>
          </p:nvPr>
        </p:nvSpPr>
        <p:spPr>
          <a:xfrm>
            <a:off x="716130" y="89704"/>
            <a:ext cx="8229600" cy="935963"/>
          </a:xfrm>
        </p:spPr>
        <p:txBody>
          <a:bodyPr>
            <a:normAutofit fontScale="90000"/>
          </a:bodyPr>
          <a:lstStyle/>
          <a:p>
            <a:r>
              <a:rPr lang="en-US" cap="small" dirty="0" smtClean="0">
                <a:latin typeface="Garamond"/>
                <a:cs typeface="Garamond"/>
              </a:rPr>
              <a:t>Gonad less developed in low pH</a:t>
            </a:r>
            <a:endParaRPr lang="en-US" cap="small" dirty="0">
              <a:latin typeface="Garamond"/>
              <a:cs typeface="Garamond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6214164" y="4923897"/>
            <a:ext cx="627104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solidFill>
                  <a:schemeClr val="bg1"/>
                </a:solidFill>
              </a:rPr>
              <a:t>**</a:t>
            </a:r>
            <a:endParaRPr lang="en-US" sz="2000" b="1" dirty="0">
              <a:solidFill>
                <a:schemeClr val="bg1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4068800" y="5139178"/>
            <a:ext cx="2182357" cy="828055"/>
            <a:chOff x="2636124" y="2361153"/>
            <a:chExt cx="1723566" cy="828054"/>
          </a:xfrm>
        </p:grpSpPr>
        <p:cxnSp>
          <p:nvCxnSpPr>
            <p:cNvPr id="29" name="Straight Arrow Connector 28"/>
            <p:cNvCxnSpPr/>
            <p:nvPr/>
          </p:nvCxnSpPr>
          <p:spPr>
            <a:xfrm flipH="1">
              <a:off x="3600151" y="2361153"/>
              <a:ext cx="759539" cy="828054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/>
            <p:nvPr/>
          </p:nvCxnSpPr>
          <p:spPr>
            <a:xfrm flipH="1">
              <a:off x="2636124" y="2361153"/>
              <a:ext cx="1713826" cy="828054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880989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 Black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Black .thmx</Template>
  <TotalTime>24173</TotalTime>
  <Words>967</Words>
  <Application>Microsoft Macintosh PowerPoint</Application>
  <PresentationFormat>On-screen Show (4:3)</PresentationFormat>
  <Paragraphs>233</Paragraphs>
  <Slides>21</Slides>
  <Notes>14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2" baseType="lpstr">
      <vt:lpstr> Black </vt:lpstr>
      <vt:lpstr>Carry-over effects of parental pH exposure in the Olympia oyster</vt:lpstr>
      <vt:lpstr>The Olympia oyster </vt:lpstr>
      <vt:lpstr>PowerPoint Presentation</vt:lpstr>
      <vt:lpstr>PowerPoint Presentation</vt:lpstr>
      <vt:lpstr>PowerPoint Presentation</vt:lpstr>
      <vt:lpstr>PowerPoint Presentation</vt:lpstr>
      <vt:lpstr>Design </vt:lpstr>
      <vt:lpstr>Adults held in low pH (7.2), ambient pH (7.8), at 10°C</vt:lpstr>
      <vt:lpstr>Gonad less developed in low pH</vt:lpstr>
      <vt:lpstr>Larvae collected &amp;  counted for 7 weeks</vt:lpstr>
      <vt:lpstr>No pH effect on larval production or timing </vt:lpstr>
      <vt:lpstr>Larvae reared in treatment &amp; spawning groups</vt:lpstr>
      <vt:lpstr>Adult exposure =  larval survival</vt:lpstr>
      <vt:lpstr>Adult exposure =  larval survival</vt:lpstr>
      <vt:lpstr>Adult exposure =   Juvenile size</vt:lpstr>
      <vt:lpstr>Juvenile deployment </vt:lpstr>
      <vt:lpstr>Adult low pH exposure =    offspring survival under stress</vt:lpstr>
      <vt:lpstr>Adult low pH exposure =    offspring survival under stress</vt:lpstr>
      <vt:lpstr>Conclusions:  parents exposed to low pH </vt:lpstr>
      <vt:lpstr>Next steps</vt:lpstr>
      <vt:lpstr>thank you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Parental pH exposure, carry-over effects, Olympia oyster</dc:title>
  <dc:creator>Laura Spencer</dc:creator>
  <cp:lastModifiedBy>Laura Spencer</cp:lastModifiedBy>
  <cp:revision>163</cp:revision>
  <dcterms:created xsi:type="dcterms:W3CDTF">2018-08-20T00:21:18Z</dcterms:created>
  <dcterms:modified xsi:type="dcterms:W3CDTF">2018-09-25T23:29:28Z</dcterms:modified>
</cp:coreProperties>
</file>